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88" r:id="rId2"/>
    <p:sldId id="263" r:id="rId3"/>
    <p:sldId id="280" r:id="rId4"/>
    <p:sldId id="279" r:id="rId5"/>
    <p:sldId id="276" r:id="rId6"/>
    <p:sldId id="291" r:id="rId7"/>
    <p:sldId id="292" r:id="rId8"/>
    <p:sldId id="293" r:id="rId9"/>
    <p:sldId id="275" r:id="rId10"/>
    <p:sldId id="274" r:id="rId11"/>
    <p:sldId id="273" r:id="rId12"/>
    <p:sldId id="272" r:id="rId13"/>
    <p:sldId id="271" r:id="rId14"/>
    <p:sldId id="270" r:id="rId15"/>
    <p:sldId id="269" r:id="rId16"/>
    <p:sldId id="268" r:id="rId17"/>
    <p:sldId id="267" r:id="rId18"/>
    <p:sldId id="287" r:id="rId19"/>
    <p:sldId id="286" r:id="rId20"/>
    <p:sldId id="285" r:id="rId21"/>
    <p:sldId id="289" r:id="rId22"/>
    <p:sldId id="284" r:id="rId23"/>
    <p:sldId id="283" r:id="rId24"/>
    <p:sldId id="290" r:id="rId25"/>
    <p:sldId id="282" r:id="rId26"/>
    <p:sldId id="281" r:id="rId27"/>
  </p:sldIdLst>
  <p:sldSz cx="9144000" cy="6858000" type="screen4x3"/>
  <p:notesSz cx="6797675" cy="9926638"/>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E7F0C"/>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EF0237-FDB3-4C59-A029-0E6E8E14A3B2}" type="datetimeFigureOut">
              <a:rPr lang="en-US" smtClean="0"/>
              <a:t>6/9/2024</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A8ABAF8-55D8-4AFF-85EF-B6EA8EC67C0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AB0A664-64BF-4400-B701-B1F462FD7B6E}" type="datetimeFigureOut">
              <a:rPr lang="en-US" smtClean="0"/>
              <a:pPr/>
              <a:t>6/9/2024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5A2257-3B0A-4BCA-8257-9CF21C1AAC69}" type="slidenum">
              <a:rPr lang="en-US" smtClean="0"/>
              <a:pPr/>
              <a:t>‹#›</a:t>
            </a:fld>
            <a:endParaRPr lang="en-US"/>
          </a:p>
        </p:txBody>
      </p:sp>
    </p:spTree>
    <p:extLst>
      <p:ext uri="{BB962C8B-B14F-4D97-AF65-F5344CB8AC3E}">
        <p14:creationId xmlns:p14="http://schemas.microsoft.com/office/powerpoint/2010/main" val="378623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A2257-3B0A-4BCA-8257-9CF21C1AAC69}" type="slidenum">
              <a:rPr lang="en-US" smtClean="0"/>
              <a:pPr/>
              <a:t>3</a:t>
            </a:fld>
            <a:endParaRPr lang="en-US"/>
          </a:p>
        </p:txBody>
      </p:sp>
    </p:spTree>
    <p:extLst>
      <p:ext uri="{BB962C8B-B14F-4D97-AF65-F5344CB8AC3E}">
        <p14:creationId xmlns:p14="http://schemas.microsoft.com/office/powerpoint/2010/main" val="2600883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692150" y="1000126"/>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white"/>
              </a:solidFill>
              <a:latin typeface="Times New Roman" pitchFamily="18" charset="0"/>
              <a:cs typeface="Arial" charset="0"/>
            </a:endParaRPr>
          </a:p>
        </p:txBody>
      </p:sp>
      <p:pic>
        <p:nvPicPr>
          <p:cNvPr id="5" name="Picture 16" descr="lo-go-bo-y-te[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11600" y="177800"/>
            <a:ext cx="1295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2"/>
          </p:nvPr>
        </p:nvSpPr>
        <p:spPr/>
        <p:txBody>
          <a:bodyPr/>
          <a:lstStyle>
            <a:lvl1pPr>
              <a:defRPr>
                <a:solidFill>
                  <a:srgbClr val="D1EAEE"/>
                </a:solidFill>
              </a:defRPr>
            </a:lvl1pPr>
          </a:lstStyle>
          <a:p>
            <a:fld id="{C47A66F5-ABB0-4612-A279-C950C48AE903}" type="slidenum">
              <a:rPr lang="en-US"/>
              <a:pPr/>
              <a:t>‹#›</a:t>
            </a:fld>
            <a:endParaRPr lang="en-US"/>
          </a:p>
        </p:txBody>
      </p:sp>
    </p:spTree>
    <p:extLst>
      <p:ext uri="{BB962C8B-B14F-4D97-AF65-F5344CB8AC3E}">
        <p14:creationId xmlns:p14="http://schemas.microsoft.com/office/powerpoint/2010/main" val="358477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9F0817E2-FBC6-4F3E-BB0C-084C278B2A54}" type="slidenum">
              <a:rPr lang="en-US"/>
              <a:pPr/>
              <a:t>‹#›</a:t>
            </a:fld>
            <a:endParaRPr lang="en-US"/>
          </a:p>
        </p:txBody>
      </p:sp>
    </p:spTree>
    <p:extLst>
      <p:ext uri="{BB962C8B-B14F-4D97-AF65-F5344CB8AC3E}">
        <p14:creationId xmlns:p14="http://schemas.microsoft.com/office/powerpoint/2010/main" val="6133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032E7A47-E58A-4755-A385-FD22F2E4C9FF}" type="slidenum">
              <a:rPr lang="en-US"/>
              <a:pPr/>
              <a:t>‹#›</a:t>
            </a:fld>
            <a:endParaRPr lang="en-US"/>
          </a:p>
        </p:txBody>
      </p:sp>
    </p:spTree>
    <p:extLst>
      <p:ext uri="{BB962C8B-B14F-4D97-AF65-F5344CB8AC3E}">
        <p14:creationId xmlns:p14="http://schemas.microsoft.com/office/powerpoint/2010/main" val="271541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BEC53A4D-AD60-44C3-ACA1-E928CBC6053C}" type="slidenum">
              <a:rPr lang="en-US"/>
              <a:pPr/>
              <a:t>‹#›</a:t>
            </a:fld>
            <a:endParaRPr lang="en-US"/>
          </a:p>
        </p:txBody>
      </p:sp>
    </p:spTree>
    <p:extLst>
      <p:ext uri="{BB962C8B-B14F-4D97-AF65-F5344CB8AC3E}">
        <p14:creationId xmlns:p14="http://schemas.microsoft.com/office/powerpoint/2010/main" val="44363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8A3C4317-6532-418B-961E-82EFB2652A75}" type="slidenum">
              <a:rPr lang="en-US"/>
              <a:pPr/>
              <a:t>‹#›</a:t>
            </a:fld>
            <a:endParaRPr lang="en-US"/>
          </a:p>
        </p:txBody>
      </p:sp>
    </p:spTree>
    <p:extLst>
      <p:ext uri="{BB962C8B-B14F-4D97-AF65-F5344CB8AC3E}">
        <p14:creationId xmlns:p14="http://schemas.microsoft.com/office/powerpoint/2010/main" val="41608101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F8D930D0-617D-4CF8-B0B1-04BE00491D7E}" type="slidenum">
              <a:rPr lang="en-US"/>
              <a:pPr/>
              <a:t>‹#›</a:t>
            </a:fld>
            <a:endParaRPr lang="en-US"/>
          </a:p>
        </p:txBody>
      </p:sp>
    </p:spTree>
    <p:extLst>
      <p:ext uri="{BB962C8B-B14F-4D97-AF65-F5344CB8AC3E}">
        <p14:creationId xmlns:p14="http://schemas.microsoft.com/office/powerpoint/2010/main" val="264169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E3894EC-45D4-4EB3-AB1D-45CEEAF0A156}" type="slidenum">
              <a:rPr lang="en-US"/>
              <a:pPr/>
              <a:t>‹#›</a:t>
            </a:fld>
            <a:endParaRPr lang="en-US"/>
          </a:p>
        </p:txBody>
      </p:sp>
    </p:spTree>
    <p:extLst>
      <p:ext uri="{BB962C8B-B14F-4D97-AF65-F5344CB8AC3E}">
        <p14:creationId xmlns:p14="http://schemas.microsoft.com/office/powerpoint/2010/main" val="182432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EE721DC0-55F9-4B0C-920E-3D4C6047D93A}" type="slidenum">
              <a:rPr lang="en-US"/>
              <a:pPr/>
              <a:t>‹#›</a:t>
            </a:fld>
            <a:endParaRPr lang="en-US"/>
          </a:p>
        </p:txBody>
      </p:sp>
    </p:spTree>
    <p:extLst>
      <p:ext uri="{BB962C8B-B14F-4D97-AF65-F5344CB8AC3E}">
        <p14:creationId xmlns:p14="http://schemas.microsoft.com/office/powerpoint/2010/main" val="30460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D57DEC5B-F3B3-4C55-9B64-B442A28BFCEB}" type="slidenum">
              <a:rPr lang="en-US"/>
              <a:pPr/>
              <a:t>‹#›</a:t>
            </a:fld>
            <a:endParaRPr lang="en-US"/>
          </a:p>
        </p:txBody>
      </p:sp>
    </p:spTree>
    <p:extLst>
      <p:ext uri="{BB962C8B-B14F-4D97-AF65-F5344CB8AC3E}">
        <p14:creationId xmlns:p14="http://schemas.microsoft.com/office/powerpoint/2010/main" val="351675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04A3BE97-96F7-4BB4-B7CF-6FCF15263E27}" type="slidenum">
              <a:rPr lang="en-US"/>
              <a:pPr/>
              <a:t>‹#›</a:t>
            </a:fld>
            <a:endParaRPr lang="en-US"/>
          </a:p>
        </p:txBody>
      </p:sp>
    </p:spTree>
    <p:extLst>
      <p:ext uri="{BB962C8B-B14F-4D97-AF65-F5344CB8AC3E}">
        <p14:creationId xmlns:p14="http://schemas.microsoft.com/office/powerpoint/2010/main" val="118548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ED59F6BF-FC83-4394-B2EB-F9DF1FCAC7B4}" type="slidenum">
              <a:rPr lang="en-US"/>
              <a:pPr/>
              <a:t>‹#›</a:t>
            </a:fld>
            <a:endParaRPr lang="en-US"/>
          </a:p>
        </p:txBody>
      </p:sp>
    </p:spTree>
    <p:extLst>
      <p:ext uri="{BB962C8B-B14F-4D97-AF65-F5344CB8AC3E}">
        <p14:creationId xmlns:p14="http://schemas.microsoft.com/office/powerpoint/2010/main" val="11330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fontAlgn="base">
              <a:spcBef>
                <a:spcPct val="0"/>
              </a:spcBef>
              <a:spcAft>
                <a:spcPct val="0"/>
              </a:spcAft>
            </a:pPr>
            <a:fld id="{5531D56B-7A9B-4838-BADC-619EF60E4281}" type="slidenum">
              <a:rPr lang="en-US">
                <a:latin typeface="Arial" panose="020B0604020202020204" pitchFamily="34" charset="0"/>
                <a:cs typeface="Arial" panose="020B0604020202020204" pitchFamily="34" charset="0"/>
              </a:rPr>
              <a:pPr fontAlgn="base">
                <a:spcBef>
                  <a:spcPct val="0"/>
                </a:spcBef>
                <a:spcAft>
                  <a:spcPct val="0"/>
                </a:spcAft>
              </a:pPr>
              <a:t>‹#›</a:t>
            </a:fld>
            <a:endParaRPr lang="en-US">
              <a:latin typeface="Arial" panose="020B0604020202020204" pitchFamily="34" charset="0"/>
              <a:cs typeface="Arial" panose="020B0604020202020204"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
        <p:nvSpPr>
          <p:cNvPr id="14" name="AutoShape 7"/>
          <p:cNvSpPr>
            <a:spLocks noChangeArrowheads="1"/>
          </p:cNvSpPr>
          <p:nvPr userDrawn="1"/>
        </p:nvSpPr>
        <p:spPr bwMode="auto">
          <a:xfrm>
            <a:off x="857250" y="986102"/>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black"/>
              </a:solidFill>
              <a:latin typeface="Times New Roman" pitchFamily="18" charset="0"/>
              <a:cs typeface="Arial" charset="0"/>
            </a:endParaRPr>
          </a:p>
        </p:txBody>
      </p:sp>
      <p:pic>
        <p:nvPicPr>
          <p:cNvPr id="2061" name="Picture 7" descr="lo-go-bo-y-te[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400" y="39688"/>
            <a:ext cx="9652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573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eaLnBrk="1" hangingPunct="1"/>
            <a:endParaRPr lang="en-US" dirty="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419" y="2647666"/>
            <a:ext cx="5198355" cy="4134109"/>
          </a:xfrm>
          <a:prstGeom prst="rect">
            <a:avLst/>
          </a:prstGeom>
        </p:spPr>
      </p:pic>
      <p:sp>
        <p:nvSpPr>
          <p:cNvPr id="8" name="Rectangle 22"/>
          <p:cNvSpPr txBox="1">
            <a:spLocks noChangeArrowheads="1"/>
          </p:cNvSpPr>
          <p:nvPr/>
        </p:nvSpPr>
        <p:spPr bwMode="auto">
          <a:xfrm>
            <a:off x="662650" y="1086371"/>
            <a:ext cx="7772400" cy="6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0" hangingPunct="0">
              <a:defRPr/>
            </a:pPr>
            <a:endParaRPr lang="es-ES" sz="3500" b="1"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
        <p:nvSpPr>
          <p:cNvPr id="9" name="Rectangle 22"/>
          <p:cNvSpPr txBox="1">
            <a:spLocks noChangeArrowheads="1"/>
          </p:cNvSpPr>
          <p:nvPr/>
        </p:nvSpPr>
        <p:spPr bwMode="auto">
          <a:xfrm>
            <a:off x="0" y="1076446"/>
            <a:ext cx="9143999" cy="179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s-ES" sz="3200" b="1" dirty="0">
                <a:solidFill>
                  <a:srgbClr val="FF0000"/>
                </a:solidFill>
                <a:latin typeface="Times New Roman" panose="02020603050405020304" pitchFamily="18" charset="0"/>
                <a:cs typeface="Times New Roman" panose="02020603050405020304" pitchFamily="18" charset="0"/>
              </a:rPr>
              <a:t>HƯỚNG DẪN</a:t>
            </a:r>
          </a:p>
          <a:p>
            <a:pPr algn="ctr" fontAlgn="base">
              <a:spcBef>
                <a:spcPct val="0"/>
              </a:spcBef>
              <a:spcAft>
                <a:spcPct val="0"/>
              </a:spcAft>
              <a:defRPr/>
            </a:pPr>
            <a:r>
              <a:rPr lang="es-UY" sz="2700" b="1" dirty="0">
                <a:solidFill>
                  <a:srgbClr val="002060"/>
                </a:solidFill>
                <a:latin typeface="Times New Roman" panose="02020603050405020304" pitchFamily="18" charset="0"/>
                <a:cs typeface="Times New Roman" panose="02020603050405020304" pitchFamily="18" charset="0"/>
              </a:rPr>
              <a:t>XÂY DỰNG TRƯỜNG HỌC KHÔNG KHÓI THUỐC LÁ</a:t>
            </a:r>
            <a:endParaRPr lang="es-ES"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17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86264" y="1072522"/>
            <a:ext cx="8997350" cy="5707840"/>
          </a:xfrm>
        </p:spPr>
        <p:txBody>
          <a:bodyPr/>
          <a:lstStyle/>
          <a:p>
            <a:pPr algn="just">
              <a:buFont typeface="Wingdings" panose="05000000000000000000" pitchFamily="2" charset="2"/>
              <a:buChar char="ü"/>
            </a:pPr>
            <a:r>
              <a:rPr lang="en-US" sz="2000" b="1" i="1" dirty="0" err="1">
                <a:latin typeface="Times New Roman" panose="02020603050405020304" pitchFamily="18" charset="0"/>
                <a:cs typeface="Times New Roman" panose="02020603050405020304" pitchFamily="18" charset="0"/>
              </a:rPr>
              <a:t>Khái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niệm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lá</a:t>
            </a:r>
            <a:r>
              <a:rPr lang="en-US" sz="2000" b="1" i="1"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không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có</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hành</a:t>
            </a:r>
            <a:r>
              <a:rPr lang="en-US" sz="2000" u="sng" dirty="0">
                <a:solidFill>
                  <a:srgbClr val="00B050"/>
                </a:solidFill>
                <a:latin typeface="Times New Roman" panose="02020603050405020304" pitchFamily="18" charset="0"/>
                <a:cs typeface="Times New Roman" panose="02020603050405020304" pitchFamily="18" charset="0"/>
              </a:rPr>
              <a:t> vi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không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có</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việc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mua</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bán</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quảng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cáo</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các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sản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phẩm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2000" b="1" i="1" dirty="0" err="1">
                <a:latin typeface="Times New Roman" panose="02020603050405020304" pitchFamily="18" charset="0"/>
                <a:cs typeface="Times New Roman" panose="02020603050405020304" pitchFamily="18" charset="0"/>
              </a:rPr>
              <a:t>Mục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tiêu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xây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dựng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pic>
        <p:nvPicPr>
          <p:cNvPr id="4100" name="Picture 4" descr="http://halongcity.gov.vn/cong-dan/PublishingImages/images619361_tuyen_tr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495" y="4147929"/>
            <a:ext cx="5417089" cy="270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ü"/>
            </a:pPr>
            <a:r>
              <a:rPr lang="en-US" sz="2000" b="1" i="1" dirty="0" err="1">
                <a:latin typeface="Times New Roman" panose="02020603050405020304" pitchFamily="18" charset="0"/>
                <a:cs typeface="Times New Roman" panose="02020603050405020304" pitchFamily="18" charset="0"/>
              </a:rPr>
              <a:t>Tiêu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chí</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xây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dựng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lá</a:t>
            </a:r>
            <a:r>
              <a:rPr lang="en-US" sz="2000" b="1" i="1"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yết</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quy</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định</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cấm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treo</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biển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báo</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cấm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a:t>
            </a:r>
            <a:r>
              <a:rPr lang="en-US" sz="2000" dirty="0" err="1">
                <a:latin typeface="Times New Roman" panose="02020603050405020304" pitchFamily="18" charset="0"/>
                <a:cs typeface="Times New Roman" panose="02020603050405020304" pitchFamily="18" charset="0"/>
              </a:rPr>
              <a:t>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kế</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hoạch</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hoạt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động</a:t>
            </a:r>
            <a:r>
              <a:rPr lang="en-US" sz="2000" u="sng" dirty="0">
                <a:solidFill>
                  <a:srgbClr val="00B050"/>
                </a:solidFill>
                <a:latin typeface="Times New Roman" panose="02020603050405020304" pitchFamily="18" charset="0"/>
                <a:cs typeface="Times New Roman" panose="02020603050405020304" pitchFamily="18" charset="0"/>
              </a:rPr>
              <a:t> PCTHT</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mua</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bán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quảng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cáo</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sản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phẩm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vật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dụng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liên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quan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đến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việc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hiện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tượng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và</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đầu</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mẩu</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tiêu</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chí</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bình</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xét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thi</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đua</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p>
          <a:p>
            <a:pPr algn="just"/>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79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1984" y="1292472"/>
            <a:ext cx="6404895" cy="892552"/>
          </a:xfrm>
          <a:prstGeom prst="rect">
            <a:avLst/>
          </a:prstGeom>
          <a:noFill/>
        </p:spPr>
        <p:txBody>
          <a:bodyPr wrap="square" rtlCol="0">
            <a:spAutoFit/>
          </a:bodyPr>
          <a:lstStyle/>
          <a:p>
            <a:pPr algn="ctr"/>
            <a:r>
              <a:rPr lang="en-US" sz="2600" b="1" dirty="0">
                <a:solidFill>
                  <a:schemeClr val="accent1">
                    <a:lumMod val="50000"/>
                  </a:schemeClr>
                </a:solidFill>
                <a:latin typeface="Times New Roman" panose="02020603050405020304" pitchFamily="18" charset="0"/>
                <a:cs typeface="Times New Roman" panose="02020603050405020304" pitchFamily="18" charset="0"/>
              </a:rPr>
              <a:t>CÁC BƯỚC XÂY DỰNG </a:t>
            </a:r>
          </a:p>
          <a:p>
            <a:pPr algn="ctr"/>
            <a:r>
              <a:rPr lang="en-US" sz="2600" b="1" dirty="0">
                <a:solidFill>
                  <a:schemeClr val="accent1">
                    <a:lumMod val="50000"/>
                  </a:schemeClr>
                </a:solidFill>
                <a:latin typeface="Times New Roman" panose="02020603050405020304" pitchFamily="18" charset="0"/>
                <a:cs typeface="Times New Roman" panose="02020603050405020304" pitchFamily="18" charset="0"/>
              </a:rPr>
              <a:t>TRƯỜNG HỌC KHÔNG KHÓI THUỐC</a:t>
            </a:r>
            <a:endParaRPr lang="vi-VN" sz="26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122" name="Picture 2" descr="http://tuoitredhdn.udn.vn/uploads/news/2011_10/44283694images578957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84" y="2426180"/>
            <a:ext cx="6297283" cy="389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43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41548"/>
            <a:ext cx="9144000" cy="5790574"/>
          </a:xfrm>
        </p:spPr>
        <p:txBody>
          <a:bodyPr/>
          <a:lstStyle/>
          <a:p>
            <a:pPr algn="just">
              <a:buFont typeface="Wingdings" panose="05000000000000000000" pitchFamily="2" charset="2"/>
              <a:buChar char="ü"/>
            </a:pPr>
            <a:r>
              <a:rPr lang="en-US" sz="1850" b="1" u="sng" dirty="0" err="1">
                <a:latin typeface="Times New Roman" panose="02020603050405020304" pitchFamily="18" charset="0"/>
                <a:cs typeface="Times New Roman" panose="02020603050405020304" pitchFamily="18" charset="0"/>
              </a:rPr>
              <a:t>Mục</a:t>
            </a:r>
            <a:r>
              <a:rPr lang="en-US" sz="1850" b="1" u="sng" dirty="0">
                <a:latin typeface="Times New Roman" panose="02020603050405020304" pitchFamily="18" charset="0"/>
                <a:cs typeface="Times New Roman" panose="02020603050405020304" pitchFamily="18" charset="0"/>
              </a:rPr>
              <a:t> </a:t>
            </a:r>
            <a:r>
              <a:rPr lang="en-US" sz="1850" b="1" u="sng" dirty="0" err="1">
                <a:latin typeface="Times New Roman" panose="02020603050405020304" pitchFamily="18" charset="0"/>
                <a:cs typeface="Times New Roman" panose="02020603050405020304" pitchFamily="18" charset="0"/>
              </a:rPr>
              <a:t>đích</a:t>
            </a:r>
            <a:r>
              <a:rPr lang="en-US" sz="1850" b="1" u="sng" dirty="0">
                <a:latin typeface="Times New Roman" panose="02020603050405020304" pitchFamily="18" charset="0"/>
                <a:cs typeface="Times New Roman" panose="02020603050405020304" pitchFamily="18" charset="0"/>
              </a:rPr>
              <a:t>:</a:t>
            </a:r>
          </a:p>
          <a:p>
            <a:pPr algn="just"/>
            <a:r>
              <a:rPr lang="en-US" sz="1850" dirty="0">
                <a:latin typeface="Times New Roman" panose="02020603050405020304" pitchFamily="18" charset="0"/>
                <a:cs typeface="Times New Roman" panose="02020603050405020304" pitchFamily="18" charset="0"/>
              </a:rPr>
              <a:t>Ban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hướng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toàn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xây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dựng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khói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thuốc</a:t>
            </a:r>
            <a:r>
              <a:rPr lang="en-US" sz="185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1850" b="1" u="sng" dirty="0" err="1">
                <a:latin typeface="Times New Roman" panose="02020603050405020304" pitchFamily="18" charset="0"/>
                <a:cs typeface="Times New Roman" panose="02020603050405020304" pitchFamily="18" charset="0"/>
              </a:rPr>
              <a:t>Gợi</a:t>
            </a:r>
            <a:r>
              <a:rPr lang="en-US" sz="1850" b="1" u="sng" dirty="0">
                <a:latin typeface="Times New Roman" panose="02020603050405020304" pitchFamily="18" charset="0"/>
                <a:cs typeface="Times New Roman" panose="02020603050405020304" pitchFamily="18" charset="0"/>
              </a:rPr>
              <a:t> ý </a:t>
            </a:r>
            <a:r>
              <a:rPr lang="en-US" sz="1850" b="1" u="sng" dirty="0" err="1">
                <a:latin typeface="Times New Roman" panose="02020603050405020304" pitchFamily="18" charset="0"/>
                <a:cs typeface="Times New Roman" panose="02020603050405020304" pitchFamily="18" charset="0"/>
              </a:rPr>
              <a:t>thực</a:t>
            </a:r>
            <a:r>
              <a:rPr lang="en-US" sz="1850" b="1" u="sng" dirty="0">
                <a:latin typeface="Times New Roman" panose="02020603050405020304" pitchFamily="18" charset="0"/>
                <a:cs typeface="Times New Roman" panose="02020603050405020304" pitchFamily="18" charset="0"/>
              </a:rPr>
              <a:t> </a:t>
            </a:r>
            <a:r>
              <a:rPr lang="en-US" sz="1850" b="1" u="sng" dirty="0" err="1">
                <a:latin typeface="Times New Roman" panose="02020603050405020304" pitchFamily="18" charset="0"/>
                <a:cs typeface="Times New Roman" panose="02020603050405020304" pitchFamily="18" charset="0"/>
              </a:rPr>
              <a:t>hiện</a:t>
            </a:r>
            <a:r>
              <a:rPr lang="en-US" sz="1850" b="1" u="sng"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1850" i="1" dirty="0" err="1">
                <a:latin typeface="Times New Roman" panose="02020603050405020304" pitchFamily="18" charset="0"/>
                <a:cs typeface="Times New Roman" panose="02020603050405020304" pitchFamily="18" charset="0"/>
              </a:rPr>
              <a:t>Thành</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phần</a:t>
            </a:r>
            <a:r>
              <a:rPr lang="en-US" sz="1850" i="1" dirty="0">
                <a:latin typeface="Times New Roman" panose="02020603050405020304" pitchFamily="18" charset="0"/>
                <a:cs typeface="Times New Roman" panose="02020603050405020304" pitchFamily="18" charset="0"/>
              </a:rPr>
              <a:t> Ban </a:t>
            </a:r>
            <a:r>
              <a:rPr lang="en-US" sz="1850" i="1" dirty="0" err="1">
                <a:latin typeface="Times New Roman" panose="02020603050405020304" pitchFamily="18" charset="0"/>
                <a:cs typeface="Times New Roman" panose="02020603050405020304" pitchFamily="18" charset="0"/>
              </a:rPr>
              <a:t>chỉ</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đạo</a:t>
            </a:r>
            <a:r>
              <a:rPr lang="en-US" sz="1850" i="1"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Lãnh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ra</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quyết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lập</a:t>
            </a:r>
            <a:r>
              <a:rPr lang="en-US" sz="1850" dirty="0">
                <a:latin typeface="Times New Roman" panose="02020603050405020304" pitchFamily="18" charset="0"/>
                <a:cs typeface="Times New Roman" panose="02020603050405020304" pitchFamily="18" charset="0"/>
              </a:rPr>
              <a:t> Ban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phần</a:t>
            </a:r>
            <a:r>
              <a:rPr lang="en-US" sz="1850" dirty="0">
                <a:latin typeface="Times New Roman" panose="02020603050405020304" pitchFamily="18" charset="0"/>
                <a:cs typeface="Times New Roman" panose="02020603050405020304" pitchFamily="18" charset="0"/>
              </a:rPr>
              <a:t> Ban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bao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gồm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hiệu</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trưởng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hoặc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phó</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hiệu</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trưởng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làm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trưởng</a:t>
            </a:r>
            <a:r>
              <a:rPr lang="en-US" sz="1850" dirty="0">
                <a:latin typeface="Times New Roman" panose="02020603050405020304" pitchFamily="18" charset="0"/>
                <a:cs typeface="Times New Roman" panose="02020603050405020304" pitchFamily="18" charset="0"/>
              </a:rPr>
              <a:t> Ban,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viên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gồm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diện</a:t>
            </a:r>
            <a:r>
              <a:rPr lang="en-US" sz="1850" dirty="0">
                <a:latin typeface="Times New Roman" panose="02020603050405020304" pitchFamily="18" charset="0"/>
                <a:cs typeface="Times New Roman" panose="02020603050405020304" pitchFamily="18" charset="0"/>
              </a:rPr>
              <a:t> chi </a:t>
            </a:r>
            <a:r>
              <a:rPr lang="en-US" sz="1850" dirty="0" err="1">
                <a:latin typeface="Times New Roman" panose="02020603050405020304" pitchFamily="18" charset="0"/>
                <a:cs typeface="Times New Roman" panose="02020603050405020304" pitchFamily="18" charset="0"/>
              </a:rPr>
              <a:t>bộ</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đoàn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đoàn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thanh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niên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diện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hội</a:t>
            </a:r>
            <a:r>
              <a:rPr lang="en-US" sz="1850" dirty="0">
                <a:latin typeface="Times New Roman" panose="02020603050405020304" pitchFamily="18" charset="0"/>
                <a:cs typeface="Times New Roman" panose="02020603050405020304" pitchFamily="18" charset="0"/>
              </a:rPr>
              <a:t> cha </a:t>
            </a:r>
            <a:r>
              <a:rPr lang="en-US" sz="1850" dirty="0" err="1">
                <a:latin typeface="Times New Roman" panose="02020603050405020304" pitchFamily="18" charset="0"/>
                <a:cs typeface="Times New Roman" panose="02020603050405020304" pitchFamily="18" charset="0"/>
              </a:rPr>
              <a:t>mẹ</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sinh</a:t>
            </a:r>
            <a:r>
              <a:rPr lang="en-US" sz="185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1850" i="1" dirty="0" err="1">
                <a:latin typeface="Times New Roman" panose="02020603050405020304" pitchFamily="18" charset="0"/>
                <a:cs typeface="Times New Roman" panose="02020603050405020304" pitchFamily="18" charset="0"/>
              </a:rPr>
              <a:t>Nhiệm</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vụ</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của</a:t>
            </a:r>
            <a:r>
              <a:rPr lang="en-US" sz="1850" i="1" dirty="0">
                <a:latin typeface="Times New Roman" panose="02020603050405020304" pitchFamily="18" charset="0"/>
                <a:cs typeface="Times New Roman" panose="02020603050405020304" pitchFamily="18" charset="0"/>
              </a:rPr>
              <a:t> Ban </a:t>
            </a:r>
            <a:r>
              <a:rPr lang="en-US" sz="1850" i="1" dirty="0" err="1">
                <a:latin typeface="Times New Roman" panose="02020603050405020304" pitchFamily="18" charset="0"/>
                <a:cs typeface="Times New Roman" panose="02020603050405020304" pitchFamily="18" charset="0"/>
              </a:rPr>
              <a:t>chỉ</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đạo</a:t>
            </a:r>
            <a:r>
              <a:rPr lang="en-US" sz="1850" i="1"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hướng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xây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dựng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điều</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chỉnh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kế</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hoạch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thực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khói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thuốc</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Tổ</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chức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duy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trì</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theo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kế</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hoạch</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Dự</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trù</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kinh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phí</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Xây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dựng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phổ</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biến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nội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quy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thực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khói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thuốc</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Phân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nhiệm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vụ</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tổ</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chức</a:t>
            </a:r>
            <a:r>
              <a:rPr lang="en-US" sz="1850" dirty="0">
                <a:latin typeface="Times New Roman" panose="02020603050405020304" pitchFamily="18" charset="0"/>
                <a:cs typeface="Times New Roman" panose="02020603050405020304" pitchFamily="18" charset="0"/>
              </a:rPr>
              <a:t>/</a:t>
            </a:r>
            <a:r>
              <a:rPr lang="en-US" sz="1850" dirty="0" err="1">
                <a:latin typeface="Times New Roman" panose="02020603050405020304" pitchFamily="18" charset="0"/>
                <a:cs typeface="Times New Roman" panose="02020603050405020304" pitchFamily="18" charset="0"/>
              </a:rPr>
              <a:t>cá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để</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tác</a:t>
            </a:r>
            <a:r>
              <a:rPr lang="en-US" sz="1850" dirty="0">
                <a:latin typeface="Times New Roman" panose="02020603050405020304" pitchFamily="18" charset="0"/>
                <a:cs typeface="Times New Roman" panose="02020603050405020304" pitchFamily="18" charset="0"/>
              </a:rPr>
              <a:t>.</a:t>
            </a:r>
          </a:p>
          <a:p>
            <a:pPr algn="just"/>
            <a:r>
              <a:rPr lang="en-US" sz="1850" dirty="0">
                <a:latin typeface="Times New Roman" panose="02020603050405020304" pitchFamily="18" charset="0"/>
                <a:cs typeface="Times New Roman" panose="02020603050405020304" pitchFamily="18" charset="0"/>
              </a:rPr>
              <a:t>Theo </a:t>
            </a:r>
            <a:r>
              <a:rPr lang="en-US" sz="1850" dirty="0" err="1">
                <a:latin typeface="Times New Roman" panose="02020603050405020304" pitchFamily="18" charset="0"/>
                <a:cs typeface="Times New Roman" panose="02020603050405020304" pitchFamily="18" charset="0"/>
              </a:rPr>
              <a:t>dõi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giám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sát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đánh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giá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PCTHTL.</a:t>
            </a:r>
          </a:p>
          <a:p>
            <a:pPr algn="just"/>
            <a:r>
              <a:rPr lang="en-US" sz="1850" dirty="0" err="1">
                <a:latin typeface="Times New Roman" panose="02020603050405020304" pitchFamily="18" charset="0"/>
                <a:cs typeface="Times New Roman" panose="02020603050405020304" pitchFamily="18" charset="0"/>
              </a:rPr>
              <a:t>Quyết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khen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thưởng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đơn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vị</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làm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tốt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xử</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nghiêm</a:t>
            </a:r>
            <a:r>
              <a:rPr lang="en-US" sz="1850" dirty="0">
                <a:latin typeface="Times New Roman" panose="02020603050405020304" pitchFamily="18" charset="0"/>
                <a:cs typeface="Times New Roman" panose="02020603050405020304" pitchFamily="18" charset="0"/>
              </a:rPr>
              <a:t> minh </a:t>
            </a:r>
            <a:r>
              <a:rPr lang="en-US" sz="1850" dirty="0" err="1">
                <a:latin typeface="Times New Roman" panose="02020603050405020304" pitchFamily="18" charset="0"/>
                <a:cs typeface="Times New Roman" panose="02020603050405020304" pitchFamily="18" charset="0"/>
              </a:rPr>
              <a:t>những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đơn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vị</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chấp</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theo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quy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của</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a:t>
            </a:r>
            <a:endParaRPr lang="vi-VN" sz="185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94051" y="469649"/>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1:</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57172" y="381519"/>
            <a:ext cx="4992777" cy="1015663"/>
          </a:xfrm>
          <a:prstGeom prst="rect">
            <a:avLst/>
          </a:prstGeom>
          <a:noFill/>
        </p:spPr>
        <p:txBody>
          <a:bodyPr wrap="none" rtlCol="0">
            <a:spAutoFit/>
          </a:bodyPr>
          <a:lstStyle/>
          <a:p>
            <a:pPr algn="ctr"/>
            <a:r>
              <a:rPr lang="en-US" sz="2000" b="1" dirty="0">
                <a:solidFill>
                  <a:schemeClr val="accent1">
                    <a:lumMod val="50000"/>
                  </a:schemeClr>
                </a:solidFill>
              </a:rPr>
              <a:t>THÀNH LẬP BAN CHỈ ĐẠO XÂY DỰNG</a:t>
            </a:r>
          </a:p>
          <a:p>
            <a:pPr algn="ctr"/>
            <a:r>
              <a:rPr lang="en-US" sz="2000" b="1" dirty="0">
                <a:solidFill>
                  <a:schemeClr val="accent1">
                    <a:lumMod val="50000"/>
                  </a:schemeClr>
                </a:solidFill>
              </a:rPr>
              <a:t> TRƯỜNG HỌC KHÔNG KHÓI THUỐC </a:t>
            </a:r>
            <a:endParaRPr lang="vi-VN" sz="2000" b="1" dirty="0">
              <a:solidFill>
                <a:schemeClr val="accent1">
                  <a:lumMod val="50000"/>
                </a:schemeClr>
              </a:solidFill>
            </a:endParaRPr>
          </a:p>
          <a:p>
            <a:pPr algn="ctr"/>
            <a:endParaRPr lang="vi-VN" sz="2000" b="1" dirty="0">
              <a:solidFill>
                <a:schemeClr val="accent1">
                  <a:lumMod val="50000"/>
                </a:schemeClr>
              </a:solidFill>
            </a:endParaRPr>
          </a:p>
        </p:txBody>
      </p:sp>
    </p:spTree>
    <p:extLst>
      <p:ext uri="{BB962C8B-B14F-4D97-AF65-F5344CB8AC3E}">
        <p14:creationId xmlns:p14="http://schemas.microsoft.com/office/powerpoint/2010/main" val="392921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406107"/>
            <a:ext cx="9144000" cy="5451893"/>
          </a:xfrm>
        </p:spPr>
        <p:txBody>
          <a:bodyPr/>
          <a:lstStyle/>
          <a:p>
            <a:pPr algn="just">
              <a:buFont typeface="Wingdings" panose="05000000000000000000" pitchFamily="2" charset="2"/>
              <a:buChar char="v"/>
            </a:pPr>
            <a:r>
              <a:rPr lang="en-US" sz="2300" b="1" u="sng" dirty="0" err="1">
                <a:latin typeface="Times New Roman" panose="02020603050405020304" pitchFamily="18" charset="0"/>
                <a:cs typeface="Times New Roman" panose="02020603050405020304" pitchFamily="18" charset="0"/>
              </a:rPr>
              <a:t>Mục</a:t>
            </a:r>
            <a:r>
              <a:rPr lang="en-US" sz="2300" b="1" u="sng" dirty="0">
                <a:latin typeface="Times New Roman" panose="02020603050405020304" pitchFamily="18" charset="0"/>
                <a:cs typeface="Times New Roman" panose="02020603050405020304" pitchFamily="18" charset="0"/>
              </a:rPr>
              <a:t> </a:t>
            </a:r>
            <a:r>
              <a:rPr lang="en-US" sz="2300" b="1" u="sng" dirty="0" err="1">
                <a:latin typeface="Times New Roman" panose="02020603050405020304" pitchFamily="18" charset="0"/>
                <a:cs typeface="Times New Roman" panose="02020603050405020304" pitchFamily="18" charset="0"/>
              </a:rPr>
              <a:t>đích</a:t>
            </a:r>
            <a:r>
              <a:rPr lang="en-US" sz="2300" b="1" u="sng"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thuốc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thuốc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PCTHTL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xây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nội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300" b="1" u="sng" dirty="0" err="1">
                <a:latin typeface="Times New Roman" panose="02020603050405020304" pitchFamily="18" charset="0"/>
                <a:cs typeface="Times New Roman" panose="02020603050405020304" pitchFamily="18" charset="0"/>
              </a:rPr>
              <a:t>Gợi</a:t>
            </a:r>
            <a:r>
              <a:rPr lang="en-US" sz="2300" b="1" u="sng" dirty="0">
                <a:latin typeface="Times New Roman" panose="02020603050405020304" pitchFamily="18" charset="0"/>
                <a:cs typeface="Times New Roman" panose="02020603050405020304" pitchFamily="18" charset="0"/>
              </a:rPr>
              <a:t> ý </a:t>
            </a:r>
            <a:r>
              <a:rPr lang="en-US" sz="2300" b="1" u="sng" dirty="0" err="1">
                <a:latin typeface="Times New Roman" panose="02020603050405020304" pitchFamily="18" charset="0"/>
                <a:cs typeface="Times New Roman" panose="02020603050405020304" pitchFamily="18" charset="0"/>
              </a:rPr>
              <a:t>thực</a:t>
            </a:r>
            <a:r>
              <a:rPr lang="en-US" sz="2300" b="1" u="sng" dirty="0">
                <a:latin typeface="Times New Roman" panose="02020603050405020304" pitchFamily="18" charset="0"/>
                <a:cs typeface="Times New Roman" panose="02020603050405020304" pitchFamily="18" charset="0"/>
              </a:rPr>
              <a:t> </a:t>
            </a:r>
            <a:r>
              <a:rPr lang="en-US" sz="2300" b="1" u="sng" dirty="0" err="1">
                <a:latin typeface="Times New Roman" panose="02020603050405020304" pitchFamily="18" charset="0"/>
                <a:cs typeface="Times New Roman" panose="02020603050405020304" pitchFamily="18" charset="0"/>
              </a:rPr>
              <a:t>hiện</a:t>
            </a:r>
            <a:r>
              <a:rPr lang="en-US" sz="2300" b="1" u="sng"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Phương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phiếu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mẫu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phiếu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a:t>
            </a:r>
          </a:p>
          <a:p>
            <a:pPr algn="just"/>
            <a:endParaRPr lang="vi-VN" sz="23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86474" y="564749"/>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2:</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74885" y="646721"/>
            <a:ext cx="7069115" cy="707886"/>
          </a:xfrm>
          <a:prstGeom prst="rect">
            <a:avLst/>
          </a:prstGeom>
          <a:noFill/>
        </p:spPr>
        <p:txBody>
          <a:bodyPr wrap="none" rtlCol="0">
            <a:spAutoFit/>
          </a:bodyPr>
          <a:lstStyle/>
          <a:p>
            <a:pPr algn="ctr"/>
            <a:r>
              <a:rPr lang="en-US" sz="2000" b="1" dirty="0">
                <a:solidFill>
                  <a:schemeClr val="accent1">
                    <a:lumMod val="50000"/>
                  </a:schemeClr>
                </a:solidFill>
              </a:rPr>
              <a:t>KHẢO SÁT THỰC TRẠNG HOẠT ĐỘNG PCTHTL TRƯỚC </a:t>
            </a:r>
          </a:p>
          <a:p>
            <a:pPr algn="ctr"/>
            <a:r>
              <a:rPr lang="en-US" sz="2000" b="1" dirty="0">
                <a:solidFill>
                  <a:schemeClr val="accent1">
                    <a:lumMod val="50000"/>
                  </a:schemeClr>
                </a:solidFill>
              </a:rPr>
              <a:t>KHI TRIỂN KHAI HOẠT ĐỘNG</a:t>
            </a:r>
            <a:endParaRPr lang="vi-VN" sz="2000" b="1" dirty="0">
              <a:solidFill>
                <a:schemeClr val="accent1">
                  <a:lumMod val="50000"/>
                </a:schemeClr>
              </a:solidFill>
            </a:endParaRPr>
          </a:p>
        </p:txBody>
      </p:sp>
    </p:spTree>
    <p:extLst>
      <p:ext uri="{BB962C8B-B14F-4D97-AF65-F5344CB8AC3E}">
        <p14:creationId xmlns:p14="http://schemas.microsoft.com/office/powerpoint/2010/main" val="285862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236424"/>
            <a:ext cx="9144000" cy="5621576"/>
          </a:xfrm>
        </p:spPr>
        <p:txBody>
          <a:bodyPr/>
          <a:lstStyle/>
          <a:p>
            <a:pPr algn="just">
              <a:buFont typeface="Wingdings" panose="05000000000000000000" pitchFamily="2" charset="2"/>
              <a:buChar char="v"/>
            </a:pPr>
            <a:r>
              <a:rPr lang="en-US" sz="2200" b="1" u="sng">
                <a:latin typeface="Times New Roman" panose="02020603050405020304" pitchFamily="18" charset="0"/>
                <a:cs typeface="Times New Roman" panose="02020603050405020304" pitchFamily="18" charset="0"/>
              </a:rPr>
              <a:t>Nội dung khảo sát</a:t>
            </a:r>
            <a:r>
              <a:rPr lang="en-US" sz="2200">
                <a:latin typeface="Times New Roman" panose="02020603050405020304" pitchFamily="18" charset="0"/>
                <a:cs typeface="Times New Roman" panose="02020603050405020304" pitchFamily="18" charset="0"/>
              </a:rPr>
              <a:t>: nên bám sát vào tiêu chí xây dựng trường học không khói thuốc và bao gồm các nội dung sau:</a:t>
            </a:r>
          </a:p>
          <a:p>
            <a:pPr algn="just"/>
            <a:r>
              <a:rPr lang="en-US" sz="2200">
                <a:latin typeface="Times New Roman" panose="02020603050405020304" pitchFamily="18" charset="0"/>
                <a:cs typeface="Times New Roman" panose="02020603050405020304" pitchFamily="18" charset="0"/>
              </a:rPr>
              <a:t>Số lượng cán bộ, giáo viên, học sinh hút thuốc.</a:t>
            </a:r>
          </a:p>
          <a:p>
            <a:pPr algn="just"/>
            <a:r>
              <a:rPr lang="en-US" sz="2200">
                <a:latin typeface="Times New Roman" panose="02020603050405020304" pitchFamily="18" charset="0"/>
                <a:cs typeface="Times New Roman" panose="02020603050405020304" pitchFamily="18" charset="0"/>
              </a:rPr>
              <a:t>Các địa điểm thường xảy ra hành vi hút thuốc.</a:t>
            </a:r>
          </a:p>
          <a:p>
            <a:pPr algn="just"/>
            <a:r>
              <a:rPr lang="en-US" sz="2200">
                <a:latin typeface="Times New Roman" panose="02020603050405020304" pitchFamily="18" charset="0"/>
                <a:cs typeface="Times New Roman" panose="02020603050405020304" pitchFamily="18" charset="0"/>
              </a:rPr>
              <a:t>Nhận thức của học sinh, cán bộ, giáo viên về tác hại của thuốc lá.</a:t>
            </a:r>
          </a:p>
          <a:p>
            <a:pPr algn="just"/>
            <a:r>
              <a:rPr lang="en-US" sz="2200">
                <a:latin typeface="Times New Roman" panose="02020603050405020304" pitchFamily="18" charset="0"/>
                <a:cs typeface="Times New Roman" panose="02020603050405020304" pitchFamily="18" charset="0"/>
              </a:rPr>
              <a:t>Trường học đã ban hành quy định cấm hút thuốc chưa?</a:t>
            </a:r>
          </a:p>
          <a:p>
            <a:pPr algn="just"/>
            <a:r>
              <a:rPr lang="en-US" sz="2200">
                <a:latin typeface="Times New Roman" panose="02020603050405020304" pitchFamily="18" charset="0"/>
                <a:cs typeface="Times New Roman" panose="02020603050405020304" pitchFamily="18" charset="0"/>
              </a:rPr>
              <a:t>Trường học đã có hệ thống biển báo cấm hút thuốc chưa? Vị trí treo biển báo và nội dung của biển báo có phù hợp không?</a:t>
            </a:r>
          </a:p>
          <a:p>
            <a:pPr algn="just"/>
            <a:r>
              <a:rPr lang="en-US" sz="2200">
                <a:latin typeface="Times New Roman" panose="02020603050405020304" pitchFamily="18" charset="0"/>
                <a:cs typeface="Times New Roman" panose="02020603050405020304" pitchFamily="18" charset="0"/>
              </a:rPr>
              <a:t>Trực trạng hút thuốc  trong khuôn viên trường học.</a:t>
            </a:r>
          </a:p>
          <a:p>
            <a:pPr algn="just">
              <a:buFont typeface="Wingdings" panose="05000000000000000000" pitchFamily="2" charset="2"/>
              <a:buChar char="v"/>
            </a:pPr>
            <a:r>
              <a:rPr lang="en-US" sz="2200" b="1" u="sng">
                <a:latin typeface="Times New Roman" panose="02020603050405020304" pitchFamily="18" charset="0"/>
                <a:cs typeface="Times New Roman" panose="02020603050405020304" pitchFamily="18" charset="0"/>
              </a:rPr>
              <a:t>Triển khai khảo sát:</a:t>
            </a:r>
          </a:p>
          <a:p>
            <a:pPr algn="just"/>
            <a:r>
              <a:rPr lang="en-US" sz="2200">
                <a:latin typeface="Times New Roman" panose="02020603050405020304" pitchFamily="18" charset="0"/>
                <a:cs typeface="Times New Roman" panose="02020603050405020304" pitchFamily="18" charset="0"/>
              </a:rPr>
              <a:t>Phổ biến kế hoạch thời gian thực hiện khảo sát trong toàn trường.</a:t>
            </a:r>
          </a:p>
          <a:p>
            <a:pPr algn="just"/>
            <a:r>
              <a:rPr lang="en-US" sz="2200">
                <a:latin typeface="Times New Roman" panose="02020603050405020304" pitchFamily="18" charset="0"/>
                <a:cs typeface="Times New Roman" panose="02020603050405020304" pitchFamily="18" charset="0"/>
              </a:rPr>
              <a:t>In, phát phiếu khảo sát và hướng dẫn điều phiếu cho cán bộ, giáo viên, học sinh.</a:t>
            </a:r>
          </a:p>
          <a:p>
            <a:pPr algn="just"/>
            <a:r>
              <a:rPr lang="en-US" sz="2200">
                <a:latin typeface="Times New Roman" panose="02020603050405020304" pitchFamily="18" charset="0"/>
                <a:cs typeface="Times New Roman" panose="02020603050405020304" pitchFamily="18" charset="0"/>
              </a:rPr>
              <a:t>Thu phiếu khảo sát</a:t>
            </a:r>
          </a:p>
          <a:p>
            <a:pPr algn="just"/>
            <a:r>
              <a:rPr lang="en-US" sz="2200">
                <a:latin typeface="Times New Roman" panose="02020603050405020304" pitchFamily="18" charset="0"/>
                <a:cs typeface="Times New Roman" panose="02020603050405020304" pitchFamily="18" charset="0"/>
              </a:rPr>
              <a:t>Thống kê, tổng hợp, viết báo cáo kết quả.</a:t>
            </a:r>
          </a:p>
        </p:txBody>
      </p:sp>
      <p:sp>
        <p:nvSpPr>
          <p:cNvPr id="4" name="TextBox 3"/>
          <p:cNvSpPr txBox="1"/>
          <p:nvPr/>
        </p:nvSpPr>
        <p:spPr>
          <a:xfrm>
            <a:off x="1810292" y="569777"/>
            <a:ext cx="1258678" cy="477054"/>
          </a:xfrm>
          <a:prstGeom prst="rect">
            <a:avLst/>
          </a:prstGeom>
          <a:noFill/>
        </p:spPr>
        <p:txBody>
          <a:bodyPr wrap="none" rtlCol="0">
            <a:spAutoFit/>
          </a:bodyPr>
          <a:lstStyle/>
          <a:p>
            <a:r>
              <a:rPr lang="en-US" sz="2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500" b="1" u="sng" dirty="0">
                <a:solidFill>
                  <a:schemeClr val="accent1">
                    <a:lumMod val="50000"/>
                  </a:schemeClr>
                </a:solidFill>
                <a:latin typeface="Times New Roman" panose="02020603050405020304" pitchFamily="18" charset="0"/>
                <a:cs typeface="Times New Roman" panose="02020603050405020304" pitchFamily="18" charset="0"/>
              </a:rPr>
              <a:t> 2:</a:t>
            </a:r>
            <a:endParaRPr lang="vi-VN" sz="2500" b="1" u="sng"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09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v"/>
            </a:pPr>
            <a:r>
              <a:rPr lang="en-US" sz="2100" b="1" u="sng" smtClean="0">
                <a:latin typeface="Times New Roman" panose="02020603050405020304" pitchFamily="18" charset="0"/>
                <a:cs typeface="Times New Roman" panose="02020603050405020304" pitchFamily="18" charset="0"/>
              </a:rPr>
              <a:t>Mục </a:t>
            </a:r>
            <a:r>
              <a:rPr lang="en-US" sz="2100" b="1" u="sng" dirty="0" err="1">
                <a:latin typeface="Times New Roman" panose="02020603050405020304" pitchFamily="18" charset="0"/>
                <a:cs typeface="Times New Roman" panose="02020603050405020304" pitchFamily="18" charset="0"/>
              </a:rPr>
              <a:t>đích</a:t>
            </a:r>
            <a:r>
              <a:rPr lang="en-US" sz="2100" b="1" u="sng" dirty="0">
                <a:latin typeface="Times New Roman" panose="02020603050405020304" pitchFamily="18" charset="0"/>
                <a:cs typeface="Times New Roman" panose="02020603050405020304" pitchFamily="18" charset="0"/>
              </a:rPr>
              <a:t>: </a:t>
            </a:r>
          </a:p>
          <a:p>
            <a:pPr algn="just"/>
            <a:r>
              <a:rPr lang="en-US" sz="2100" dirty="0" err="1">
                <a:latin typeface="Times New Roman" panose="02020603050405020304" pitchFamily="18" charset="0"/>
                <a:cs typeface="Times New Roman" panose="02020603050405020304" pitchFamily="18" charset="0"/>
              </a:rPr>
              <a:t>Bước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nhằm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chi </a:t>
            </a:r>
            <a:r>
              <a:rPr lang="en-US" sz="2100" dirty="0" err="1">
                <a:latin typeface="Times New Roman" panose="02020603050405020304" pitchFamily="18" charset="0"/>
                <a:cs typeface="Times New Roman" panose="02020603050405020304" pitchFamily="18" charset="0"/>
              </a:rPr>
              <a:t>tiết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100" b="1" u="sng" dirty="0" err="1">
                <a:latin typeface="Times New Roman" panose="02020603050405020304" pitchFamily="18" charset="0"/>
                <a:cs typeface="Times New Roman" panose="02020603050405020304" pitchFamily="18" charset="0"/>
              </a:rPr>
              <a:t>Gợi</a:t>
            </a:r>
            <a:r>
              <a:rPr lang="en-US" sz="2100" b="1" u="sng" dirty="0">
                <a:latin typeface="Times New Roman" panose="02020603050405020304" pitchFamily="18" charset="0"/>
                <a:cs typeface="Times New Roman" panose="02020603050405020304" pitchFamily="18" charset="0"/>
              </a:rPr>
              <a:t> ý </a:t>
            </a:r>
            <a:r>
              <a:rPr lang="en-US" sz="2100" b="1" u="sng" dirty="0" err="1">
                <a:latin typeface="Times New Roman" panose="02020603050405020304" pitchFamily="18" charset="0"/>
                <a:cs typeface="Times New Roman" panose="02020603050405020304" pitchFamily="18" charset="0"/>
              </a:rPr>
              <a:t>tổ</a:t>
            </a:r>
            <a:r>
              <a:rPr lang="en-US" sz="2100" b="1" u="sng" dirty="0">
                <a:latin typeface="Times New Roman" panose="02020603050405020304" pitchFamily="18" charset="0"/>
                <a:cs typeface="Times New Roman" panose="02020603050405020304" pitchFamily="18" charset="0"/>
              </a:rPr>
              <a:t> </a:t>
            </a:r>
            <a:r>
              <a:rPr lang="en-US" sz="2100" b="1" u="sng" dirty="0" err="1">
                <a:latin typeface="Times New Roman" panose="02020603050405020304" pitchFamily="18" charset="0"/>
                <a:cs typeface="Times New Roman" panose="02020603050405020304" pitchFamily="18" charset="0"/>
              </a:rPr>
              <a:t>chức</a:t>
            </a:r>
            <a:r>
              <a:rPr lang="en-US" sz="2100" b="1" u="sng" dirty="0">
                <a:latin typeface="Times New Roman" panose="02020603050405020304" pitchFamily="18" charset="0"/>
                <a:cs typeface="Times New Roman" panose="02020603050405020304" pitchFamily="18" charset="0"/>
              </a:rPr>
              <a:t> </a:t>
            </a:r>
            <a:r>
              <a:rPr lang="en-US" sz="2100" b="1" u="sng" dirty="0" err="1">
                <a:latin typeface="Times New Roman" panose="02020603050405020304" pitchFamily="18" charset="0"/>
                <a:cs typeface="Times New Roman" panose="02020603050405020304" pitchFamily="18" charset="0"/>
              </a:rPr>
              <a:t>thực</a:t>
            </a:r>
            <a:r>
              <a:rPr lang="en-US" sz="2100" b="1" u="sng" dirty="0">
                <a:latin typeface="Times New Roman" panose="02020603050405020304" pitchFamily="18" charset="0"/>
                <a:cs typeface="Times New Roman" panose="02020603050405020304" pitchFamily="18" charset="0"/>
              </a:rPr>
              <a:t> </a:t>
            </a:r>
            <a:r>
              <a:rPr lang="en-US" sz="2100" b="1" u="sng" dirty="0" err="1">
                <a:latin typeface="Times New Roman" panose="02020603050405020304" pitchFamily="18" charset="0"/>
                <a:cs typeface="Times New Roman" panose="02020603050405020304" pitchFamily="18" charset="0"/>
              </a:rPr>
              <a:t>hiện</a:t>
            </a:r>
            <a:r>
              <a:rPr lang="en-US" sz="2100" b="1" u="sng"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100" i="1" dirty="0" err="1">
                <a:latin typeface="Times New Roman" panose="02020603050405020304" pitchFamily="18" charset="0"/>
                <a:cs typeface="Times New Roman" panose="02020603050405020304" pitchFamily="18" charset="0"/>
              </a:rPr>
              <a:t>Xây</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dựng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nội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quy</a:t>
            </a:r>
            <a:r>
              <a:rPr lang="en-US" sz="2100" i="1"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Nghiêm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khuôn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Nghiêm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mua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phẩm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khuôn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nhắc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phê</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xét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đua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xếp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loại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tài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ty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dưới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mọi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lực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Xây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bám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44837" y="549286"/>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3:</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39422" y="642843"/>
            <a:ext cx="6091860" cy="400110"/>
          </a:xfrm>
          <a:prstGeom prst="rect">
            <a:avLst/>
          </a:prstGeom>
          <a:noFill/>
        </p:spPr>
        <p:txBody>
          <a:bodyPr wrap="none" rtlCol="0">
            <a:spAutoFit/>
          </a:bodyPr>
          <a:lstStyle/>
          <a:p>
            <a:pPr algn="ctr"/>
            <a:r>
              <a:rPr lang="en-US" sz="2000" b="1" dirty="0">
                <a:solidFill>
                  <a:schemeClr val="accent1">
                    <a:lumMod val="50000"/>
                  </a:schemeClr>
                </a:solidFill>
              </a:rPr>
              <a:t>XÂY DỰNG NỘI QUY VÀ KẾ HOẠCH THỰC HIỆN</a:t>
            </a:r>
            <a:endParaRPr lang="vi-VN" sz="2000" b="1" dirty="0">
              <a:solidFill>
                <a:schemeClr val="accent1">
                  <a:lumMod val="50000"/>
                </a:schemeClr>
              </a:solidFill>
            </a:endParaRPr>
          </a:p>
        </p:txBody>
      </p:sp>
    </p:spTree>
    <p:extLst>
      <p:ext uri="{BB962C8B-B14F-4D97-AF65-F5344CB8AC3E}">
        <p14:creationId xmlns:p14="http://schemas.microsoft.com/office/powerpoint/2010/main" val="57522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16457" y="961997"/>
            <a:ext cx="5106838" cy="5852646"/>
          </a:xfrm>
        </p:spPr>
        <p:txBody>
          <a:bodyPr/>
          <a:lstStyle/>
          <a:p>
            <a:pPr algn="just"/>
            <a:endParaRPr lang="en-US" sz="2000"/>
          </a:p>
          <a:p>
            <a:pPr algn="just">
              <a:buFont typeface="Wingdings" panose="05000000000000000000" pitchFamily="2" charset="2"/>
              <a:buChar char="Ø"/>
            </a:pPr>
            <a:r>
              <a:rPr lang="en-US" sz="2200" i="1">
                <a:latin typeface="Times New Roman" panose="02020603050405020304" pitchFamily="18" charset="0"/>
                <a:cs typeface="Times New Roman" panose="02020603050405020304" pitchFamily="18" charset="0"/>
              </a:rPr>
              <a:t>Xây dựng kế hoạch thực hiện:</a:t>
            </a:r>
          </a:p>
          <a:p>
            <a:pPr algn="just"/>
            <a:r>
              <a:rPr lang="en-US" sz="2200">
                <a:latin typeface="Times New Roman" panose="02020603050405020304" pitchFamily="18" charset="0"/>
                <a:cs typeface="Times New Roman" panose="02020603050405020304" pitchFamily="18" charset="0"/>
              </a:rPr>
              <a:t>Mục tiêu hoạt động</a:t>
            </a:r>
          </a:p>
          <a:p>
            <a:pPr algn="just"/>
            <a:r>
              <a:rPr lang="en-US" sz="2200">
                <a:latin typeface="Times New Roman" panose="02020603050405020304" pitchFamily="18" charset="0"/>
                <a:cs typeface="Times New Roman" panose="02020603050405020304" pitchFamily="18" charset="0"/>
              </a:rPr>
              <a:t>Các hoạt động: các việc cụ thể cần làm để đạt được mục tiêu.</a:t>
            </a:r>
          </a:p>
          <a:p>
            <a:pPr algn="just"/>
            <a:r>
              <a:rPr lang="en-US" sz="2200">
                <a:latin typeface="Times New Roman" panose="02020603050405020304" pitchFamily="18" charset="0"/>
                <a:cs typeface="Times New Roman" panose="02020603050405020304" pitchFamily="18" charset="0"/>
              </a:rPr>
              <a:t>Thời gian thực hiện từng hoạt động.</a:t>
            </a:r>
          </a:p>
          <a:p>
            <a:pPr algn="just"/>
            <a:r>
              <a:rPr lang="en-US" sz="2200">
                <a:latin typeface="Times New Roman" panose="02020603050405020304" pitchFamily="18" charset="0"/>
                <a:cs typeface="Times New Roman" panose="02020603050405020304" pitchFamily="18" charset="0"/>
              </a:rPr>
              <a:t>Tổ chức/ cá nhân chịu trách nhiệm thực hiện.</a:t>
            </a:r>
          </a:p>
          <a:p>
            <a:pPr algn="just"/>
            <a:r>
              <a:rPr lang="en-US" sz="2200">
                <a:latin typeface="Times New Roman" panose="02020603050405020304" pitchFamily="18" charset="0"/>
                <a:cs typeface="Times New Roman" panose="02020603050405020304" pitchFamily="18" charset="0"/>
              </a:rPr>
              <a:t>Kinh phí triển khai hoạt động.</a:t>
            </a:r>
          </a:p>
          <a:p>
            <a:pPr algn="just"/>
            <a:r>
              <a:rPr lang="en-US" sz="2200">
                <a:latin typeface="Times New Roman" panose="02020603050405020304" pitchFamily="18" charset="0"/>
                <a:cs typeface="Times New Roman" panose="02020603050405020304" pitchFamily="18" charset="0"/>
              </a:rPr>
              <a:t>Kết quả mong đợi của từng hoạt động.</a:t>
            </a:r>
          </a:p>
          <a:p>
            <a:pPr algn="just"/>
            <a:r>
              <a:rPr lang="en-US" sz="2200">
                <a:latin typeface="Times New Roman" panose="02020603050405020304" pitchFamily="18" charset="0"/>
                <a:cs typeface="Times New Roman" panose="02020603050405020304" pitchFamily="18" charset="0"/>
              </a:rPr>
              <a:t>Việc xây dựng cần dựa trên các văn bản pháp luật hiện hành và đặc biệt dựa trên kết quả khảo sát thực trạng đã tiến hành tại bước 2 để xây dựng kết quả khả thi, phù hợp với tình hình thực tế của trường.</a:t>
            </a:r>
          </a:p>
          <a:p>
            <a:pPr algn="just"/>
            <a:endParaRPr lang="en-US" sz="2000"/>
          </a:p>
        </p:txBody>
      </p:sp>
      <p:sp>
        <p:nvSpPr>
          <p:cNvPr id="4" name="TextBox 3"/>
          <p:cNvSpPr txBox="1"/>
          <p:nvPr/>
        </p:nvSpPr>
        <p:spPr>
          <a:xfrm>
            <a:off x="1833149" y="500332"/>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3:</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Picture 2" descr="http://fs.webx.vn/File.ashx/B9E9036FA28046AE9EBB8CF0330665BC/image=jpeg/27e39ed706e94ce4b71076aaa3edf987/Trang%20H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024" y="1158561"/>
            <a:ext cx="3901975" cy="2314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vietnamplus.vn/t660/Uploaded/oqivokbb/2014_12_29/TTXVN__tt_thuoc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675" y="3764276"/>
            <a:ext cx="3648674" cy="267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6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v"/>
            </a:pPr>
            <a:r>
              <a:rPr lang="en-US" sz="2200" b="1" u="sng" smtClean="0">
                <a:latin typeface="Times New Roman" panose="02020603050405020304" pitchFamily="18" charset="0"/>
                <a:cs typeface="Times New Roman" panose="02020603050405020304" pitchFamily="18" charset="0"/>
              </a:rPr>
              <a:t>Mục đích:</a:t>
            </a:r>
          </a:p>
          <a:p>
            <a:pPr algn="just"/>
            <a:r>
              <a:rPr lang="en-US" sz="2200" smtClean="0">
                <a:latin typeface="Times New Roman" panose="02020603050405020304" pitchFamily="18" charset="0"/>
                <a:cs typeface="Times New Roman" panose="02020603050405020304" pitchFamily="18" charset="0"/>
              </a:rPr>
              <a:t>Bước này nhằm thông tin rộng rãi đến cán bộ, giáo viên và học sinh trong toàn trường về nội quy và các hoạt động thực hiện xây dựng trường học không khói thuốc.</a:t>
            </a:r>
          </a:p>
          <a:p>
            <a:pPr algn="just">
              <a:buFont typeface="Wingdings" panose="05000000000000000000" pitchFamily="2" charset="2"/>
              <a:buChar char="v"/>
            </a:pPr>
            <a:r>
              <a:rPr lang="en-US" sz="2200" b="1" u="sng" smtClean="0">
                <a:latin typeface="Times New Roman" panose="02020603050405020304" pitchFamily="18" charset="0"/>
                <a:cs typeface="Times New Roman" panose="02020603050405020304" pitchFamily="18" charset="0"/>
              </a:rPr>
              <a:t>Gợi ý thực hiện:</a:t>
            </a:r>
          </a:p>
          <a:p>
            <a:pPr algn="just"/>
            <a:r>
              <a:rPr lang="en-US" sz="2200" i="1" smtClean="0">
                <a:latin typeface="Times New Roman" panose="02020603050405020304" pitchFamily="18" charset="0"/>
                <a:cs typeface="Times New Roman" panose="02020603050405020304" pitchFamily="18" charset="0"/>
              </a:rPr>
              <a:t>Để tạo được sự đồng thuận trong toàn trường, cần thông báo rõ mục đích và ý nghĩa của việc thực hiện nội quy là nhằm bảo vệ sức khỏe cho mọi người.</a:t>
            </a:r>
          </a:p>
          <a:p>
            <a:pPr algn="just">
              <a:buFont typeface="Wingdings" panose="05000000000000000000" pitchFamily="2" charset="2"/>
              <a:buChar char="Ø"/>
            </a:pPr>
            <a:r>
              <a:rPr lang="en-US" sz="2200" smtClean="0">
                <a:latin typeface="Times New Roman" panose="02020603050405020304" pitchFamily="18" charset="0"/>
                <a:cs typeface="Times New Roman" panose="02020603050405020304" pitchFamily="18" charset="0"/>
              </a:rPr>
              <a:t>Các hình thức phổ biến nội quy đối với cán bộ giáo viên:</a:t>
            </a:r>
          </a:p>
          <a:p>
            <a:pPr algn="just"/>
            <a:r>
              <a:rPr lang="en-US" sz="2200" smtClean="0">
                <a:latin typeface="Times New Roman" panose="02020603050405020304" pitchFamily="18" charset="0"/>
                <a:cs typeface="Times New Roman" panose="02020603050405020304" pitchFamily="18" charset="0"/>
              </a:rPr>
              <a:t>Thông báo hình thức thông qua cuộc họp các tổ/phòng/ban.</a:t>
            </a:r>
          </a:p>
          <a:p>
            <a:pPr algn="just"/>
            <a:r>
              <a:rPr lang="en-US" sz="2200" smtClean="0">
                <a:latin typeface="Times New Roman" panose="02020603050405020304" pitchFamily="18" charset="0"/>
                <a:cs typeface="Times New Roman" panose="02020603050405020304" pitchFamily="18" charset="0"/>
              </a:rPr>
              <a:t>Niêm yết nội quy tại văn phòng giáo viên, hội trường, cổng bảo vệ.</a:t>
            </a:r>
          </a:p>
          <a:p>
            <a:pPr algn="just">
              <a:buFont typeface="Wingdings" panose="05000000000000000000" pitchFamily="2" charset="2"/>
              <a:buChar char="Ø"/>
            </a:pPr>
            <a:r>
              <a:rPr lang="en-US" sz="2200" smtClean="0">
                <a:latin typeface="Times New Roman" panose="02020603050405020304" pitchFamily="18" charset="0"/>
                <a:cs typeface="Times New Roman" panose="02020603050405020304" pitchFamily="18" charset="0"/>
              </a:rPr>
              <a:t>Các hình thức phổ biến nội quy đối với học sinh:</a:t>
            </a:r>
          </a:p>
          <a:p>
            <a:pPr algn="just"/>
            <a:r>
              <a:rPr lang="en-US" sz="2200" smtClean="0">
                <a:latin typeface="Times New Roman" panose="02020603050405020304" pitchFamily="18" charset="0"/>
                <a:cs typeface="Times New Roman" panose="02020603050405020304" pitchFamily="18" charset="0"/>
              </a:rPr>
              <a:t>Thông báo tại lễ chào cờ đầu tuần</a:t>
            </a:r>
          </a:p>
          <a:p>
            <a:pPr algn="just"/>
            <a:r>
              <a:rPr lang="en-US" sz="2200" smtClean="0">
                <a:latin typeface="Times New Roman" panose="02020603050405020304" pitchFamily="18" charset="0"/>
                <a:cs typeface="Times New Roman" panose="02020603050405020304" pitchFamily="18" charset="0"/>
              </a:rPr>
              <a:t>Gửi nội quy tới các thầy cô chủ nhiệm để phổ biến tại lớp.</a:t>
            </a:r>
          </a:p>
          <a:p>
            <a:pPr algn="just"/>
            <a:r>
              <a:rPr lang="en-US" sz="2200" smtClean="0">
                <a:latin typeface="Times New Roman" panose="02020603050405020304" pitchFamily="18" charset="0"/>
                <a:cs typeface="Times New Roman" panose="02020603050405020304" pitchFamily="18" charset="0"/>
              </a:rPr>
              <a:t>Phát động phong trào thi đua PCTHTL.</a:t>
            </a:r>
          </a:p>
          <a:p>
            <a:pPr algn="just"/>
            <a:r>
              <a:rPr lang="en-US" sz="2200" smtClean="0">
                <a:latin typeface="Times New Roman" panose="02020603050405020304" pitchFamily="18" charset="0"/>
                <a:cs typeface="Times New Roman" panose="02020603050405020304" pitchFamily="18" charset="0"/>
              </a:rPr>
              <a:t>Niêm yết nội quy tại lớp học…</a:t>
            </a:r>
          </a:p>
          <a:p>
            <a:pPr algn="just"/>
            <a:endParaRPr lang="vi-VN" sz="2000" dirty="0"/>
          </a:p>
        </p:txBody>
      </p:sp>
      <p:sp>
        <p:nvSpPr>
          <p:cNvPr id="4" name="TextBox 3"/>
          <p:cNvSpPr txBox="1"/>
          <p:nvPr/>
        </p:nvSpPr>
        <p:spPr>
          <a:xfrm>
            <a:off x="2107326" y="550785"/>
            <a:ext cx="1258678" cy="477054"/>
          </a:xfrm>
          <a:prstGeom prst="rect">
            <a:avLst/>
          </a:prstGeom>
          <a:noFill/>
        </p:spPr>
        <p:txBody>
          <a:bodyPr wrap="none" rtlCol="0">
            <a:spAutoFit/>
          </a:bodyPr>
          <a:lstStyle/>
          <a:p>
            <a:r>
              <a:rPr lang="en-US" sz="2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500" b="1" u="sng" dirty="0">
                <a:solidFill>
                  <a:schemeClr val="accent1">
                    <a:lumMod val="50000"/>
                  </a:schemeClr>
                </a:solidFill>
                <a:latin typeface="Times New Roman" panose="02020603050405020304" pitchFamily="18" charset="0"/>
                <a:cs typeface="Times New Roman" panose="02020603050405020304" pitchFamily="18" charset="0"/>
              </a:rPr>
              <a:t> 4:</a:t>
            </a:r>
            <a:endParaRPr lang="vi-VN" sz="25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676675" y="602639"/>
            <a:ext cx="4521880" cy="430887"/>
          </a:xfrm>
          <a:prstGeom prst="rect">
            <a:avLst/>
          </a:prstGeom>
          <a:noFill/>
        </p:spPr>
        <p:txBody>
          <a:bodyPr wrap="none" rtlCol="0">
            <a:spAutoFit/>
          </a:bodyPr>
          <a:lstStyle/>
          <a:p>
            <a:pPr algn="ctr"/>
            <a:r>
              <a:rPr lang="en-US" sz="2200" b="1">
                <a:solidFill>
                  <a:schemeClr val="accent1">
                    <a:lumMod val="50000"/>
                  </a:schemeClr>
                </a:solidFill>
              </a:rPr>
              <a:t>PHỔ BIẾN NỘI QUY XÂY DỰNG </a:t>
            </a:r>
            <a:endParaRPr lang="vi-VN" sz="2200" b="1">
              <a:solidFill>
                <a:schemeClr val="accent1">
                  <a:lumMod val="50000"/>
                </a:schemeClr>
              </a:solidFill>
            </a:endParaRPr>
          </a:p>
        </p:txBody>
      </p:sp>
    </p:spTree>
    <p:extLst>
      <p:ext uri="{BB962C8B-B14F-4D97-AF65-F5344CB8AC3E}">
        <p14:creationId xmlns:p14="http://schemas.microsoft.com/office/powerpoint/2010/main" val="32293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331777"/>
            <a:ext cx="9144000" cy="5742346"/>
          </a:xfrm>
        </p:spPr>
        <p:txBody>
          <a:bodyPr/>
          <a:lstStyle/>
          <a:p>
            <a:pPr algn="just">
              <a:buFont typeface="Wingdings" panose="05000000000000000000" pitchFamily="2" charset="2"/>
              <a:buChar char="v"/>
            </a:pPr>
            <a:r>
              <a:rPr lang="en-US" sz="1900" b="1" u="sng" dirty="0" err="1">
                <a:latin typeface="Times New Roman" panose="02020603050405020304" pitchFamily="18" charset="0"/>
                <a:cs typeface="Times New Roman" panose="02020603050405020304" pitchFamily="18" charset="0"/>
              </a:rPr>
              <a:t>Mục</a:t>
            </a:r>
            <a:r>
              <a:rPr lang="en-US" sz="1900" b="1" u="sng" dirty="0">
                <a:latin typeface="Times New Roman" panose="02020603050405020304" pitchFamily="18" charset="0"/>
                <a:cs typeface="Times New Roman" panose="02020603050405020304" pitchFamily="18" charset="0"/>
              </a:rPr>
              <a:t> </a:t>
            </a:r>
            <a:r>
              <a:rPr lang="en-US" sz="1900" b="1" u="sng" dirty="0" err="1">
                <a:latin typeface="Times New Roman" panose="02020603050405020304" pitchFamily="18" charset="0"/>
                <a:cs typeface="Times New Roman" panose="02020603050405020304" pitchFamily="18" charset="0"/>
              </a:rPr>
              <a:t>đích</a:t>
            </a:r>
            <a:r>
              <a:rPr lang="en-US" sz="1900" b="1" u="sng" dirty="0">
                <a:latin typeface="Times New Roman" panose="02020603050405020304" pitchFamily="18" charset="0"/>
                <a:cs typeface="Times New Roman" panose="02020603050405020304" pitchFamily="18" charset="0"/>
              </a:rPr>
              <a:t>: </a:t>
            </a:r>
          </a:p>
          <a:p>
            <a:pPr marL="0" indent="0" algn="just">
              <a:buNone/>
            </a:pPr>
            <a:r>
              <a:rPr lang="en-US" sz="1900" smtClean="0">
                <a:latin typeface="Times New Roman" panose="02020603050405020304" pitchFamily="18" charset="0"/>
                <a:cs typeface="Times New Roman" panose="02020603050405020304" pitchFamily="18" charset="0"/>
              </a:rPr>
              <a:t>  Hỗ </a:t>
            </a:r>
            <a:r>
              <a:rPr lang="en-US" sz="1900" dirty="0" err="1">
                <a:latin typeface="Times New Roman" panose="02020603050405020304" pitchFamily="18" charset="0"/>
                <a:cs typeface="Times New Roman" panose="02020603050405020304" pitchFamily="18" charset="0"/>
              </a:rPr>
              <a:t>trợ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cấm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1900" b="1" u="sng" dirty="0" err="1">
                <a:latin typeface="Times New Roman" panose="02020603050405020304" pitchFamily="18" charset="0"/>
                <a:cs typeface="Times New Roman" panose="02020603050405020304" pitchFamily="18" charset="0"/>
              </a:rPr>
              <a:t>Gợi</a:t>
            </a:r>
            <a:r>
              <a:rPr lang="en-US" sz="1900" b="1" u="sng" dirty="0">
                <a:latin typeface="Times New Roman" panose="02020603050405020304" pitchFamily="18" charset="0"/>
                <a:cs typeface="Times New Roman" panose="02020603050405020304" pitchFamily="18" charset="0"/>
              </a:rPr>
              <a:t> ý </a:t>
            </a:r>
            <a:r>
              <a:rPr lang="en-US" sz="1900" b="1" u="sng" dirty="0" err="1">
                <a:latin typeface="Times New Roman" panose="02020603050405020304" pitchFamily="18" charset="0"/>
                <a:cs typeface="Times New Roman" panose="02020603050405020304" pitchFamily="18" charset="0"/>
              </a:rPr>
              <a:t>thực</a:t>
            </a:r>
            <a:r>
              <a:rPr lang="en-US" sz="1900" b="1" u="sng" dirty="0">
                <a:latin typeface="Times New Roman" panose="02020603050405020304" pitchFamily="18" charset="0"/>
                <a:cs typeface="Times New Roman" panose="02020603050405020304" pitchFamily="18" charset="0"/>
              </a:rPr>
              <a:t> </a:t>
            </a:r>
            <a:r>
              <a:rPr lang="en-US" sz="1900" b="1" u="sng" dirty="0" err="1">
                <a:latin typeface="Times New Roman" panose="02020603050405020304" pitchFamily="18" charset="0"/>
                <a:cs typeface="Times New Roman" panose="02020603050405020304" pitchFamily="18" charset="0"/>
              </a:rPr>
              <a:t>hiện</a:t>
            </a:r>
            <a:r>
              <a:rPr lang="en-US" sz="1900" b="1" u="sng" dirty="0">
                <a:latin typeface="Times New Roman" panose="02020603050405020304" pitchFamily="18" charset="0"/>
                <a:cs typeface="Times New Roman" panose="02020603050405020304" pitchFamily="18" charset="0"/>
              </a:rPr>
              <a:t>:</a:t>
            </a:r>
          </a:p>
          <a:p>
            <a:pPr marL="0" indent="0" algn="just">
              <a:buNone/>
            </a:pPr>
            <a:r>
              <a:rPr lang="en-US" sz="1900" smtClean="0">
                <a:latin typeface="Times New Roman" panose="02020603050405020304" pitchFamily="18" charset="0"/>
                <a:cs typeface="Times New Roman" panose="02020603050405020304" pitchFamily="18" charset="0"/>
              </a:rPr>
              <a:t>  Tùy </a:t>
            </a:r>
            <a:r>
              <a:rPr lang="en-US" sz="1900" dirty="0" err="1">
                <a:latin typeface="Times New Roman" panose="02020603050405020304" pitchFamily="18" charset="0"/>
                <a:cs typeface="Times New Roman" panose="02020603050405020304" pitchFamily="18" charset="0"/>
              </a:rPr>
              <a:t>theo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đặc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điểm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điều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hỗ</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gồm</a:t>
            </a:r>
            <a:r>
              <a:rPr lang="en-US" sz="19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000" b="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Các</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hoạt</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động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chung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trong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toàn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chemeClr val="accent1"/>
                </a:solidFill>
                <a:latin typeface="Times New Roman" panose="02020603050405020304" pitchFamily="18" charset="0"/>
                <a:cs typeface="Times New Roman" panose="02020603050405020304" pitchFamily="18" charset="0"/>
              </a:rPr>
              <a:t>trường</a:t>
            </a:r>
            <a:r>
              <a:rPr lang="en-US" sz="2400" b="1" i="1"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1</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Lễ</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hưởng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khói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lá</a:t>
            </a:r>
            <a:r>
              <a:rPr lang="en-US" sz="1900" dirty="0">
                <a:latin typeface="Times New Roman" panose="02020603050405020304" pitchFamily="18" charset="0"/>
                <a:cs typeface="Times New Roman" panose="02020603050405020304" pitchFamily="18" charset="0"/>
              </a:rPr>
              <a:t> (THKKTL)</a:t>
            </a:r>
          </a:p>
          <a:p>
            <a:pPr algn="just"/>
            <a:r>
              <a:rPr lang="en-US" sz="1900" dirty="0" err="1">
                <a:latin typeface="Times New Roman" panose="02020603050405020304" pitchFamily="18" charset="0"/>
                <a:cs typeface="Times New Roman" panose="02020603050405020304" pitchFamily="18" charset="0"/>
              </a:rPr>
              <a:t>Mục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tiêu</a:t>
            </a:r>
            <a:r>
              <a:rPr lang="en-US" sz="1900" dirty="0">
                <a:latin typeface="Times New Roman" panose="02020603050405020304" pitchFamily="18" charset="0"/>
                <a:cs typeface="Times New Roman" panose="02020603050405020304" pitchFamily="18" charset="0"/>
              </a:rPr>
              <a:t>: </a:t>
            </a:r>
          </a:p>
          <a:p>
            <a:pPr marL="0" indent="0" algn="just">
              <a:buNone/>
            </a:pPr>
            <a:r>
              <a:rPr lang="en-US" sz="1900" smtClean="0">
                <a:latin typeface="Times New Roman" panose="02020603050405020304" pitchFamily="18" charset="0"/>
                <a:cs typeface="Times New Roman" panose="02020603050405020304" pitchFamily="18" charset="0"/>
              </a:rPr>
              <a:t>- Phổ </a:t>
            </a:r>
            <a:r>
              <a:rPr lang="en-US" sz="1900" dirty="0" err="1">
                <a:latin typeface="Times New Roman" panose="02020603050405020304" pitchFamily="18" charset="0"/>
                <a:cs typeface="Times New Roman" panose="02020603050405020304" pitchFamily="18" charset="0"/>
              </a:rPr>
              <a:t>biến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hại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đối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khỏe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môi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a:t>
            </a:r>
          </a:p>
          <a:p>
            <a:pPr marL="0" indent="0" algn="just">
              <a:buNone/>
            </a:pPr>
            <a:r>
              <a:rPr lang="en-US" sz="1900" smtClean="0">
                <a:latin typeface="Times New Roman" panose="02020603050405020304" pitchFamily="18" charset="0"/>
                <a:cs typeface="Times New Roman" panose="02020603050405020304" pitchFamily="18" charset="0"/>
              </a:rPr>
              <a:t>- Cung </a:t>
            </a:r>
            <a:r>
              <a:rPr lang="en-US" sz="1900" dirty="0" err="1">
                <a:latin typeface="Times New Roman" panose="02020603050405020304" pitchFamily="18" charset="0"/>
                <a:cs typeface="Times New Roman" panose="02020603050405020304" pitchFamily="18" charset="0"/>
              </a:rPr>
              <a:t>cấp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toàn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bộ</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thông</a:t>
            </a:r>
            <a:r>
              <a:rPr lang="en-US" sz="1900" dirty="0">
                <a:latin typeface="Times New Roman" panose="02020603050405020304" pitchFamily="18" charset="0"/>
                <a:cs typeface="Times New Roman" panose="02020603050405020304" pitchFamily="18" charset="0"/>
              </a:rPr>
              <a:t> tin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lợi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ích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việc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smtClean="0">
                <a:latin typeface="Times New Roman" panose="02020603050405020304" pitchFamily="18" charset="0"/>
                <a:cs typeface="Times New Roman" panose="02020603050405020304" pitchFamily="18" charset="0"/>
              </a:rPr>
              <a:t>- Phổ </a:t>
            </a:r>
            <a:r>
              <a:rPr lang="en-US" sz="1900" dirty="0" err="1">
                <a:latin typeface="Times New Roman" panose="02020603050405020304" pitchFamily="18" charset="0"/>
                <a:cs typeface="Times New Roman" panose="02020603050405020304" pitchFamily="18" charset="0"/>
              </a:rPr>
              <a:t>biến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smtClean="0">
                <a:latin typeface="Times New Roman" panose="02020603050405020304" pitchFamily="18" charset="0"/>
                <a:cs typeface="Times New Roman" panose="02020603050405020304" pitchFamily="18" charset="0"/>
              </a:rPr>
              <a:t>- Phổ </a:t>
            </a:r>
            <a:r>
              <a:rPr lang="en-US" sz="1900" dirty="0" err="1">
                <a:latin typeface="Times New Roman" panose="02020603050405020304" pitchFamily="18" charset="0"/>
                <a:cs typeface="Times New Roman" panose="02020603050405020304" pitchFamily="18" charset="0"/>
              </a:rPr>
              <a:t>biến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trì</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smtClean="0">
                <a:latin typeface="Times New Roman" panose="02020603050405020304" pitchFamily="18" charset="0"/>
                <a:cs typeface="Times New Roman" panose="02020603050405020304" pitchFamily="18" charset="0"/>
              </a:rPr>
              <a:t>- Kêu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toàn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hưởng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smtClean="0">
                <a:latin typeface="Times New Roman" panose="02020603050405020304" pitchFamily="18" charset="0"/>
                <a:cs typeface="Times New Roman" panose="02020603050405020304" pitchFamily="18" charset="0"/>
              </a:rPr>
              <a:t>- Đề </a:t>
            </a:r>
            <a:r>
              <a:rPr lang="en-US" sz="1900" dirty="0" err="1">
                <a:latin typeface="Times New Roman" panose="02020603050405020304" pitchFamily="18" charset="0"/>
                <a:cs typeface="Times New Roman" panose="02020603050405020304" pitchFamily="18" charset="0"/>
              </a:rPr>
              <a:t>nghị</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đại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phòng</a:t>
            </a:r>
            <a:r>
              <a:rPr lang="en-US" sz="1900" dirty="0">
                <a:latin typeface="Times New Roman" panose="02020603050405020304" pitchFamily="18" charset="0"/>
                <a:cs typeface="Times New Roman" panose="02020603050405020304" pitchFamily="18" charset="0"/>
              </a:rPr>
              <a:t>, ban, </a:t>
            </a:r>
            <a:r>
              <a:rPr lang="en-US" sz="1900" dirty="0" err="1">
                <a:latin typeface="Times New Roman" panose="02020603050405020304" pitchFamily="18" charset="0"/>
                <a:cs typeface="Times New Roman" panose="02020603050405020304" pitchFamily="18" charset="0"/>
              </a:rPr>
              <a:t>lớp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hoặc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nhân</a:t>
            </a:r>
            <a:r>
              <a:rPr lang="en-US" sz="1900" dirty="0">
                <a:latin typeface="Times New Roman" panose="02020603050405020304" pitchFamily="18" charset="0"/>
                <a:cs typeface="Times New Roman" panose="02020603050405020304" pitchFamily="18" charset="0"/>
              </a:rPr>
              <a:t> cam </a:t>
            </a:r>
            <a:r>
              <a:rPr lang="en-US" sz="1900" dirty="0" err="1">
                <a:latin typeface="Times New Roman" panose="02020603050405020304" pitchFamily="18" charset="0"/>
                <a:cs typeface="Times New Roman" panose="02020603050405020304" pitchFamily="18" charset="0"/>
              </a:rPr>
              <a:t>kết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THKKTL.</a:t>
            </a:r>
          </a:p>
        </p:txBody>
      </p:sp>
      <p:sp>
        <p:nvSpPr>
          <p:cNvPr id="4" name="TextBox 3"/>
          <p:cNvSpPr txBox="1"/>
          <p:nvPr/>
        </p:nvSpPr>
        <p:spPr>
          <a:xfrm>
            <a:off x="1284028" y="557589"/>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5:</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81819" y="649922"/>
            <a:ext cx="6211252" cy="738664"/>
          </a:xfrm>
          <a:prstGeom prst="rect">
            <a:avLst/>
          </a:prstGeom>
          <a:noFill/>
        </p:spPr>
        <p:txBody>
          <a:bodyPr wrap="none" rtlCol="0">
            <a:spAutoFit/>
          </a:bodyPr>
          <a:lstStyle/>
          <a:p>
            <a:pPr algn="ctr"/>
            <a:r>
              <a:rPr lang="en-US" sz="2100" b="1" dirty="0">
                <a:solidFill>
                  <a:schemeClr val="accent1">
                    <a:lumMod val="50000"/>
                  </a:schemeClr>
                </a:solidFill>
              </a:rPr>
              <a:t>TRIỂN KHAI CÁC HOẠT ĐỘNG PCTHTL NHẰM </a:t>
            </a:r>
          </a:p>
          <a:p>
            <a:pPr algn="ctr"/>
            <a:r>
              <a:rPr lang="en-US" sz="2100" b="1" dirty="0">
                <a:solidFill>
                  <a:schemeClr val="accent1">
                    <a:lumMod val="50000"/>
                  </a:schemeClr>
                </a:solidFill>
              </a:rPr>
              <a:t>HỖ TRỢ THỰC HIỆN NỘI QUY</a:t>
            </a:r>
            <a:endParaRPr lang="vi-VN" sz="2100" b="1" dirty="0">
              <a:solidFill>
                <a:schemeClr val="accent1">
                  <a:lumMod val="50000"/>
                </a:schemeClr>
              </a:solidFill>
            </a:endParaRPr>
          </a:p>
        </p:txBody>
      </p:sp>
    </p:spTree>
    <p:extLst>
      <p:ext uri="{BB962C8B-B14F-4D97-AF65-F5344CB8AC3E}">
        <p14:creationId xmlns:p14="http://schemas.microsoft.com/office/powerpoint/2010/main" val="297910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r>
              <a:rPr lang="en-US" sz="2800" b="1" dirty="0">
                <a:solidFill>
                  <a:srgbClr val="CC0000"/>
                </a:solidFill>
                <a:latin typeface="Times New Roman" panose="02020603050405020304" pitchFamily="18" charset="0"/>
                <a:cs typeface="Times New Roman" panose="02020603050405020304" pitchFamily="18" charset="0"/>
              </a:rPr>
              <a:t>PHẦN I. TẠI SAO CẦN XÂY DỰNG TRƯỜNG HỌC KHÔNG KHÓI THUỐC </a:t>
            </a:r>
          </a:p>
          <a:p>
            <a:pPr eaLnBrk="1" hangingPunct="1"/>
            <a:endParaRPr lang="en-US" dirty="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84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72522"/>
            <a:ext cx="9144000" cy="5785478"/>
          </a:xfrm>
        </p:spPr>
        <p:txBody>
          <a:bodyPr/>
          <a:lstStyle/>
          <a:p>
            <a:pPr algn="just"/>
            <a:endParaRPr lang="en-US" sz="2000" b="1">
              <a:latin typeface="Times New Roman" panose="02020603050405020304" pitchFamily="18" charset="0"/>
              <a:cs typeface="Times New Roman" panose="02020603050405020304" pitchFamily="18" charset="0"/>
            </a:endParaRPr>
          </a:p>
          <a:p>
            <a:pPr marL="0" indent="0" algn="just">
              <a:buNone/>
            </a:pPr>
            <a:r>
              <a:rPr lang="en-US" sz="2100" b="1" smtClean="0">
                <a:latin typeface="Times New Roman" panose="02020603050405020304" pitchFamily="18" charset="0"/>
                <a:cs typeface="Times New Roman" panose="02020603050405020304" pitchFamily="18" charset="0"/>
              </a:rPr>
              <a:t> 2</a:t>
            </a:r>
            <a:r>
              <a:rPr lang="en-US" sz="2100">
                <a:latin typeface="Times New Roman" panose="02020603050405020304" pitchFamily="18" charset="0"/>
                <a:cs typeface="Times New Roman" panose="02020603050405020304" pitchFamily="18" charset="0"/>
              </a:rPr>
              <a:t>. Gắn biển “cấm hút thuốc”; treo pano, áp phích về xây dựng môi trường KKT ở các vị trí dễ quan sát trong trường học.</a:t>
            </a:r>
          </a:p>
          <a:p>
            <a:pPr marL="0" indent="0" algn="just">
              <a:buNone/>
            </a:pPr>
            <a:r>
              <a:rPr lang="en-US" sz="2100" b="1" smtClean="0">
                <a:latin typeface="Times New Roman" panose="02020603050405020304" pitchFamily="18" charset="0"/>
                <a:cs typeface="Times New Roman" panose="02020603050405020304" pitchFamily="18" charset="0"/>
              </a:rPr>
              <a:t> 3</a:t>
            </a:r>
            <a:r>
              <a:rPr lang="en-US" sz="2100">
                <a:latin typeface="Times New Roman" panose="02020603050405020304" pitchFamily="18" charset="0"/>
                <a:cs typeface="Times New Roman" panose="02020603050405020304" pitchFamily="18" charset="0"/>
              </a:rPr>
              <a:t>. Xây dựng góc truyền thông PCTHTL: Trưng bày các tài liệu như bài viết, bài báo, bản tin, tranh ảnh, mô hình do học sinh, giáo viên sưu tầm, thiết kế…</a:t>
            </a:r>
          </a:p>
          <a:p>
            <a:pPr marL="0" indent="0" algn="just">
              <a:buNone/>
            </a:pPr>
            <a:r>
              <a:rPr lang="en-US" sz="2100" b="1" smtClean="0">
                <a:latin typeface="Times New Roman" panose="02020603050405020304" pitchFamily="18" charset="0"/>
                <a:cs typeface="Times New Roman" panose="02020603050405020304" pitchFamily="18" charset="0"/>
              </a:rPr>
              <a:t> 4</a:t>
            </a:r>
            <a:r>
              <a:rPr lang="en-US" sz="2100">
                <a:latin typeface="Times New Roman" panose="02020603050405020304" pitchFamily="18" charset="0"/>
                <a:cs typeface="Times New Roman" panose="02020603050405020304" pitchFamily="18" charset="0"/>
              </a:rPr>
              <a:t>. Tổ chức phát thanh định kỳ trong giờ giải lao, giờ chào cờ đầu tuần về THTL.</a:t>
            </a:r>
          </a:p>
          <a:p>
            <a:pPr marL="0" indent="0" algn="just">
              <a:buNone/>
            </a:pPr>
            <a:r>
              <a:rPr lang="en-US" sz="2100" b="1" smtClean="0">
                <a:latin typeface="Times New Roman" panose="02020603050405020304" pitchFamily="18" charset="0"/>
                <a:cs typeface="Times New Roman" panose="02020603050405020304" pitchFamily="18" charset="0"/>
              </a:rPr>
              <a:t> 5</a:t>
            </a:r>
            <a:r>
              <a:rPr lang="en-US" sz="2100">
                <a:latin typeface="Times New Roman" panose="02020603050405020304" pitchFamily="18" charset="0"/>
                <a:cs typeface="Times New Roman" panose="02020603050405020304" pitchFamily="18" charset="0"/>
              </a:rPr>
              <a:t>. Phối hợp với chính quyền địa phương, phổ biến và thực hiện nghiêm quy định cấm bán thuốc lá tại nơi quy định cấm hút thuốc: “cổng nhà trẻ, trường mẫu giáo, tiểu học, THCS, THPT…trong phạm vi 100m tính từ ranh giới khuôn viên gần nhất của cơ sở đó”. (Khoản 2 điều 25 Luật PCTHTL)</a:t>
            </a:r>
          </a:p>
          <a:p>
            <a:pPr marL="0" indent="0" algn="just">
              <a:buNone/>
            </a:pPr>
            <a:r>
              <a:rPr lang="en-US" sz="2100" b="1" smtClean="0">
                <a:latin typeface="Times New Roman" panose="02020603050405020304" pitchFamily="18" charset="0"/>
                <a:cs typeface="Times New Roman" panose="02020603050405020304" pitchFamily="18" charset="0"/>
              </a:rPr>
              <a:t> 6</a:t>
            </a:r>
            <a:r>
              <a:rPr lang="en-US" sz="2100">
                <a:latin typeface="Times New Roman" panose="02020603050405020304" pitchFamily="18" charset="0"/>
                <a:cs typeface="Times New Roman" panose="02020603050405020304" pitchFamily="18" charset="0"/>
              </a:rPr>
              <a:t>. Tham gia các hoạt động truyền thông hưởng ứng ngày thế giới không thuốc lá (31/5) và Tuần lễ quốc gia không thuốc lá (từ ngày 25 đến 31/5 hang năm).</a:t>
            </a:r>
          </a:p>
          <a:p>
            <a:pPr marL="0" indent="0" algn="just">
              <a:buNone/>
            </a:pPr>
            <a:r>
              <a:rPr lang="en-US" sz="2100" b="1" smtClean="0">
                <a:latin typeface="Times New Roman" panose="02020603050405020304" pitchFamily="18" charset="0"/>
                <a:cs typeface="Times New Roman" panose="02020603050405020304" pitchFamily="18" charset="0"/>
              </a:rPr>
              <a:t> 7</a:t>
            </a:r>
            <a:r>
              <a:rPr lang="en-US" sz="2100">
                <a:latin typeface="Times New Roman" panose="02020603050405020304" pitchFamily="18" charset="0"/>
                <a:cs typeface="Times New Roman" panose="02020603050405020304" pitchFamily="18" charset="0"/>
              </a:rPr>
              <a:t>. Phối hợp chặt chẽ với cha mẹ học sinh trong việc theo dõi, giám sát: ghi sổ liên lạc, trao đổi trong cuộc họp phụ huynh.</a:t>
            </a:r>
          </a:p>
          <a:p>
            <a:pPr marL="0" indent="0" algn="just">
              <a:buNone/>
            </a:pPr>
            <a:r>
              <a:rPr lang="en-US" sz="2100" b="1" smtClean="0">
                <a:latin typeface="Times New Roman" panose="02020603050405020304" pitchFamily="18" charset="0"/>
                <a:cs typeface="Times New Roman" panose="02020603050405020304" pitchFamily="18" charset="0"/>
              </a:rPr>
              <a:t> 8</a:t>
            </a:r>
            <a:r>
              <a:rPr lang="en-US" sz="2100">
                <a:latin typeface="Times New Roman" panose="02020603050405020304" pitchFamily="18" charset="0"/>
                <a:cs typeface="Times New Roman" panose="02020603050405020304" pitchFamily="18" charset="0"/>
              </a:rPr>
              <a:t>. Định kỳ (tháng, học kỳ, năm học) có tổng kết thi đua khen thưởng.</a:t>
            </a:r>
            <a:endParaRPr lang="vi-VN" sz="2100">
              <a:latin typeface="Times New Roman" panose="02020603050405020304" pitchFamily="18" charset="0"/>
              <a:cs typeface="Times New Roman" panose="02020603050405020304" pitchFamily="18" charset="0"/>
            </a:endParaRPr>
          </a:p>
        </p:txBody>
      </p:sp>
      <p:sp>
        <p:nvSpPr>
          <p:cNvPr id="4" name="TextBox 3"/>
          <p:cNvSpPr txBox="1"/>
          <p:nvPr/>
        </p:nvSpPr>
        <p:spPr>
          <a:xfrm>
            <a:off x="1947704" y="554388"/>
            <a:ext cx="1258678" cy="477054"/>
          </a:xfrm>
          <a:prstGeom prst="rect">
            <a:avLst/>
          </a:prstGeom>
          <a:noFill/>
        </p:spPr>
        <p:txBody>
          <a:bodyPr wrap="none" rtlCol="0">
            <a:spAutoFit/>
          </a:bodyPr>
          <a:lstStyle/>
          <a:p>
            <a:r>
              <a:rPr lang="en-US" sz="2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500" b="1" u="sng" dirty="0">
                <a:solidFill>
                  <a:schemeClr val="accent1">
                    <a:lumMod val="50000"/>
                  </a:schemeClr>
                </a:solidFill>
                <a:latin typeface="Times New Roman" panose="02020603050405020304" pitchFamily="18" charset="0"/>
                <a:cs typeface="Times New Roman" panose="02020603050405020304" pitchFamily="18" charset="0"/>
              </a:rPr>
              <a:t> 5:</a:t>
            </a:r>
            <a:endParaRPr lang="vi-VN" sz="2500" b="1" u="sng"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89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E:\a- Huong Bau\Anh tu lieu\Truong hoc KKT\IMG_0475.jpg"/>
          <p:cNvPicPr>
            <a:picLocks noChangeAspect="1" noChangeArrowheads="1"/>
          </p:cNvPicPr>
          <p:nvPr/>
        </p:nvPicPr>
        <p:blipFill>
          <a:blip r:embed="rId2" cstate="print"/>
          <a:srcRect/>
          <a:stretch>
            <a:fillRect/>
          </a:stretch>
        </p:blipFill>
        <p:spPr bwMode="auto">
          <a:xfrm>
            <a:off x="0" y="0"/>
            <a:ext cx="4621675" cy="3414532"/>
          </a:xfrm>
          <a:prstGeom prst="rect">
            <a:avLst/>
          </a:prstGeom>
          <a:noFill/>
          <a:ln w="9525">
            <a:noFill/>
            <a:miter lim="800000"/>
            <a:headEnd/>
            <a:tailEnd/>
          </a:ln>
        </p:spPr>
      </p:pic>
      <p:pic>
        <p:nvPicPr>
          <p:cNvPr id="1027" name="Picture 8" descr="E:\a- Huong Bau\Anh tu lieu\Truong hoc KKT\images619361_tuyen_truyen.jpg"/>
          <p:cNvPicPr>
            <a:picLocks noChangeAspect="1" noChangeArrowheads="1"/>
          </p:cNvPicPr>
          <p:nvPr/>
        </p:nvPicPr>
        <p:blipFill>
          <a:blip r:embed="rId3"/>
          <a:srcRect/>
          <a:stretch>
            <a:fillRect/>
          </a:stretch>
        </p:blipFill>
        <p:spPr bwMode="auto">
          <a:xfrm>
            <a:off x="4791918" y="3452024"/>
            <a:ext cx="4352081" cy="3405976"/>
          </a:xfrm>
          <a:prstGeom prst="rect">
            <a:avLst/>
          </a:prstGeom>
          <a:noFill/>
          <a:ln w="9525">
            <a:noFill/>
            <a:miter lim="800000"/>
            <a:headEnd/>
            <a:tailEnd/>
          </a:ln>
        </p:spPr>
      </p:pic>
      <p:sp>
        <p:nvSpPr>
          <p:cNvPr id="6" name="Rectangle 5"/>
          <p:cNvSpPr/>
          <p:nvPr/>
        </p:nvSpPr>
        <p:spPr>
          <a:xfrm>
            <a:off x="273692" y="3929346"/>
            <a:ext cx="4074289" cy="1938992"/>
          </a:xfrm>
          <a:prstGeom prst="rect">
            <a:avLst/>
          </a:prstGeom>
        </p:spPr>
        <p:txBody>
          <a:bodyPr wrap="square">
            <a:spAutoFit/>
          </a:bodyPr>
          <a:lstStyle/>
          <a:p>
            <a:r>
              <a:rPr lang="nl-NL" sz="2400" dirty="0">
                <a:latin typeface="Times New Roman" panose="02020603050405020304" pitchFamily="18" charset="0"/>
                <a:cs typeface="Times New Roman" panose="02020603050405020304" pitchFamily="18" charset="0"/>
              </a:rPr>
              <a:t>Gắn biển “cấm hút thuốc”; treo panô, áp phích về xây dựng môi trường không khói thuốc ở các vị trí dễ quan sát trong trường học</a:t>
            </a:r>
            <a:endParaRPr lang="en-US" sz="2400" dirty="0">
              <a:latin typeface="Times New Roman" panose="02020603050405020304" pitchFamily="18" charset="0"/>
              <a:cs typeface="Times New Roman" panose="02020603050405020304" pitchFamily="18" charset="0"/>
            </a:endParaRPr>
          </a:p>
        </p:txBody>
      </p:sp>
      <p:pic>
        <p:nvPicPr>
          <p:cNvPr id="1028" name="Picture 17" descr="E:\a- Huong Bau\Anh tu lieu\Truong hoc KKT\Picture 049.jpg"/>
          <p:cNvPicPr>
            <a:picLocks noChangeAspect="1" noChangeArrowheads="1"/>
          </p:cNvPicPr>
          <p:nvPr/>
        </p:nvPicPr>
        <p:blipFill>
          <a:blip r:embed="rId4" cstate="print"/>
          <a:srcRect/>
          <a:stretch>
            <a:fillRect/>
          </a:stretch>
        </p:blipFill>
        <p:spPr bwMode="auto">
          <a:xfrm>
            <a:off x="4803494" y="-1"/>
            <a:ext cx="4340506" cy="337094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32906"/>
            <a:ext cx="9144000" cy="5725094"/>
          </a:xfrm>
        </p:spPr>
        <p:txBody>
          <a:bodyPr/>
          <a:lstStyle/>
          <a:p>
            <a:pPr algn="just">
              <a:buFont typeface="Wingdings" panose="05000000000000000000" pitchFamily="2" charset="2"/>
              <a:buChar char="Ø"/>
            </a:pPr>
            <a:r>
              <a:rPr lang="en-US" sz="2400" b="1" i="1">
                <a:solidFill>
                  <a:schemeClr val="accent1"/>
                </a:solidFill>
                <a:latin typeface="Times New Roman" panose="02020603050405020304" pitchFamily="18" charset="0"/>
                <a:cs typeface="Times New Roman" panose="02020603050405020304" pitchFamily="18" charset="0"/>
              </a:rPr>
              <a:t>Hoạt động đối với cán bộ, giáo viên:</a:t>
            </a:r>
          </a:p>
          <a:p>
            <a:pPr marL="0" indent="0" algn="just">
              <a:buNone/>
            </a:pPr>
            <a:r>
              <a:rPr lang="en-US" sz="2000" b="1">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 Tổ chức lễ phát động xây dựng THKKT.</a:t>
            </a:r>
          </a:p>
          <a:p>
            <a:pPr marL="0" indent="0" algn="just">
              <a:buNone/>
            </a:pPr>
            <a:r>
              <a:rPr lang="en-US" sz="2000" b="1">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 Tổ chức ký cam kết không hút thuốc trong trường học cho cán bộ, giáo viên.</a:t>
            </a:r>
          </a:p>
          <a:p>
            <a:pPr marL="0" indent="0" algn="just">
              <a:buNone/>
            </a:pPr>
            <a:r>
              <a:rPr lang="en-US" sz="2000" b="1">
                <a:latin typeface="Times New Roman" panose="02020603050405020304" pitchFamily="18" charset="0"/>
                <a:cs typeface="Times New Roman" panose="02020603050405020304" pitchFamily="18" charset="0"/>
              </a:rPr>
              <a:t>3</a:t>
            </a:r>
            <a:r>
              <a:rPr lang="en-US" sz="2000">
                <a:latin typeface="Times New Roman" panose="02020603050405020304" pitchFamily="18" charset="0"/>
                <a:cs typeface="Times New Roman" panose="02020603050405020304" pitchFamily="18" charset="0"/>
              </a:rPr>
              <a:t>. Tổ chức thi dạy giỏi, khuyến khích các nội dung giảng về tác hại thuốc lá, trao đổi kinh nghiệm giảng dạy về PCTHTL giữa các giáo viên.</a:t>
            </a:r>
          </a:p>
          <a:p>
            <a:pPr marL="0" indent="0" algn="just">
              <a:buNone/>
            </a:pPr>
            <a:r>
              <a:rPr lang="en-US" sz="2000" b="1">
                <a:latin typeface="Times New Roman" panose="02020603050405020304" pitchFamily="18" charset="0"/>
                <a:cs typeface="Times New Roman" panose="02020603050405020304" pitchFamily="18" charset="0"/>
              </a:rPr>
              <a:t>4.</a:t>
            </a:r>
            <a:r>
              <a:rPr lang="en-US" sz="2000">
                <a:latin typeface="Times New Roman" panose="02020603050405020304" pitchFamily="18" charset="0"/>
                <a:cs typeface="Times New Roman" panose="02020603050405020304" pitchFamily="18" charset="0"/>
              </a:rPr>
              <a:t> Lồng ghép các nội dung cụ thể về THTL trong các môn học như giáo dục công dân, địa lý, sinh vật, kỹ thuật…</a:t>
            </a:r>
          </a:p>
          <a:p>
            <a:pPr marL="0" indent="0" algn="just">
              <a:buNone/>
            </a:pPr>
            <a:r>
              <a:rPr lang="en-US" sz="2000" b="1">
                <a:latin typeface="Times New Roman" panose="02020603050405020304" pitchFamily="18" charset="0"/>
                <a:cs typeface="Times New Roman" panose="02020603050405020304" pitchFamily="18" charset="0"/>
              </a:rPr>
              <a:t>5</a:t>
            </a:r>
            <a:r>
              <a:rPr lang="en-US" sz="2000">
                <a:latin typeface="Times New Roman" panose="02020603050405020304" pitchFamily="18" charset="0"/>
                <a:cs typeface="Times New Roman" panose="02020603050405020304" pitchFamily="18" charset="0"/>
              </a:rPr>
              <a:t>. Tổ chức các hoạt động ngoài giờ lên lớp về tác hại thuốc lá.</a:t>
            </a:r>
          </a:p>
          <a:p>
            <a:pPr marL="0" indent="0" algn="just">
              <a:buNone/>
            </a:pPr>
            <a:endParaRPr lang="vi-VN" sz="2000"/>
          </a:p>
        </p:txBody>
      </p:sp>
      <p:sp>
        <p:nvSpPr>
          <p:cNvPr id="4" name="TextBox 3"/>
          <p:cNvSpPr txBox="1"/>
          <p:nvPr/>
        </p:nvSpPr>
        <p:spPr>
          <a:xfrm>
            <a:off x="2013692" y="500332"/>
            <a:ext cx="1258678" cy="477054"/>
          </a:xfrm>
          <a:prstGeom prst="rect">
            <a:avLst/>
          </a:prstGeom>
          <a:noFill/>
        </p:spPr>
        <p:txBody>
          <a:bodyPr wrap="none" rtlCol="0">
            <a:spAutoFit/>
          </a:bodyPr>
          <a:lstStyle/>
          <a:p>
            <a:r>
              <a:rPr lang="en-US" sz="2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500" b="1" u="sng" dirty="0">
                <a:solidFill>
                  <a:schemeClr val="accent1">
                    <a:lumMod val="50000"/>
                  </a:schemeClr>
                </a:solidFill>
                <a:latin typeface="Times New Roman" panose="02020603050405020304" pitchFamily="18" charset="0"/>
                <a:cs typeface="Times New Roman" panose="02020603050405020304" pitchFamily="18" charset="0"/>
              </a:rPr>
              <a:t> 5:</a:t>
            </a:r>
            <a:endParaRPr lang="vi-VN" sz="2500" b="1" u="sng"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054" name="Picture 6" descr="http://laodong.com.vn/Uploaded/cms/2015_05_31/mt2500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0294"/>
            <a:ext cx="4204784" cy="27777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alongcity.gov.vn/PublishingImages/thang%205-2014/thuoc%20la%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243" y="4072278"/>
            <a:ext cx="4050711" cy="278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8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32906"/>
            <a:ext cx="5486400" cy="5725094"/>
          </a:xfrm>
        </p:spPr>
        <p:txBody>
          <a:bodyPr/>
          <a:lstStyle/>
          <a:p>
            <a:pPr marL="0" indent="0" algn="just">
              <a:buNone/>
            </a:pPr>
            <a:r>
              <a:rPr lang="en-US" sz="2400" b="1" i="1" smtClean="0">
                <a:solidFill>
                  <a:schemeClr val="accent1"/>
                </a:solidFill>
                <a:latin typeface="Times New Roman" panose="02020603050405020304" pitchFamily="18" charset="0"/>
                <a:cs typeface="Times New Roman" panose="02020603050405020304" pitchFamily="18" charset="0"/>
              </a:rPr>
              <a:t> Hoạt </a:t>
            </a:r>
            <a:r>
              <a:rPr lang="en-US" sz="2400" b="1" i="1">
                <a:solidFill>
                  <a:schemeClr val="accent1"/>
                </a:solidFill>
                <a:latin typeface="Times New Roman" panose="02020603050405020304" pitchFamily="18" charset="0"/>
                <a:cs typeface="Times New Roman" panose="02020603050405020304" pitchFamily="18" charset="0"/>
              </a:rPr>
              <a:t>động đối với học sinh:</a:t>
            </a:r>
          </a:p>
          <a:p>
            <a:pPr algn="just"/>
            <a:r>
              <a:rPr lang="en-US" sz="2200">
                <a:latin typeface="Times New Roman" panose="02020603050405020304" pitchFamily="18" charset="0"/>
                <a:cs typeface="Times New Roman" panose="02020603050405020304" pitchFamily="18" charset="0"/>
              </a:rPr>
              <a:t>Tổ chức phong trào làm báo tường, thi vẽ tranh về đề tài PCTHTL.</a:t>
            </a:r>
          </a:p>
          <a:p>
            <a:pPr algn="just"/>
            <a:r>
              <a:rPr lang="en-US" sz="2200">
                <a:latin typeface="Times New Roman" panose="02020603050405020304" pitchFamily="18" charset="0"/>
                <a:cs typeface="Times New Roman" panose="02020603050405020304" pitchFamily="18" charset="0"/>
              </a:rPr>
              <a:t>Tổ chức diễn đàn, nói chuyện chuyên đề về THTL.</a:t>
            </a:r>
          </a:p>
          <a:p>
            <a:pPr algn="just"/>
            <a:r>
              <a:rPr lang="en-US" sz="2200">
                <a:latin typeface="Times New Roman" panose="02020603050405020304" pitchFamily="18" charset="0"/>
                <a:cs typeface="Times New Roman" panose="02020603050405020304" pitchFamily="18" charset="0"/>
              </a:rPr>
              <a:t>Lồng ghép tuyên truyền về THTL trong các buổi sinh hoạt cuối tuần của lớp.</a:t>
            </a:r>
          </a:p>
          <a:p>
            <a:pPr algn="just"/>
            <a:r>
              <a:rPr lang="en-US" sz="2200">
                <a:latin typeface="Times New Roman" panose="02020603050405020304" pitchFamily="18" charset="0"/>
                <a:cs typeface="Times New Roman" panose="02020603050405020304" pitchFamily="18" charset="0"/>
              </a:rPr>
              <a:t>Lồng ghép PCTHTL trong các sự kiện văn nghệ, thể thao trong trường (thể thao không thuốc lá).</a:t>
            </a:r>
          </a:p>
          <a:p>
            <a:pPr algn="just"/>
            <a:r>
              <a:rPr lang="en-US" sz="2200">
                <a:latin typeface="Times New Roman" panose="02020603050405020304" pitchFamily="18" charset="0"/>
                <a:cs typeface="Times New Roman" panose="02020603050405020304" pitchFamily="18" charset="0"/>
              </a:rPr>
              <a:t>Nhận xét đánh giá trong buổi chào cờ đầu tuần của trường và sinh hoạt lớp cuối tuần.</a:t>
            </a:r>
          </a:p>
          <a:p>
            <a:pPr algn="just"/>
            <a:r>
              <a:rPr lang="en-US" sz="2200">
                <a:latin typeface="Times New Roman" panose="02020603050405020304" pitchFamily="18" charset="0"/>
                <a:cs typeface="Times New Roman" panose="02020603050405020304" pitchFamily="18" charset="0"/>
              </a:rPr>
              <a:t>Phân công đoàn viên vận động bạn không hút thuốc.</a:t>
            </a:r>
          </a:p>
          <a:p>
            <a:pPr algn="just"/>
            <a:r>
              <a:rPr lang="en-US" sz="2200">
                <a:latin typeface="Times New Roman" panose="02020603050405020304" pitchFamily="18" charset="0"/>
                <a:cs typeface="Times New Roman" panose="02020603050405020304" pitchFamily="18" charset="0"/>
              </a:rPr>
              <a:t>Tổ chức thi đua không hút thuốc giữa các tổ, các lớp.</a:t>
            </a:r>
          </a:p>
          <a:p>
            <a:pPr algn="just"/>
            <a:endParaRPr lang="en-US" sz="1900"/>
          </a:p>
        </p:txBody>
      </p:sp>
      <p:sp>
        <p:nvSpPr>
          <p:cNvPr id="4" name="TextBox 3"/>
          <p:cNvSpPr txBox="1"/>
          <p:nvPr/>
        </p:nvSpPr>
        <p:spPr>
          <a:xfrm>
            <a:off x="1909998" y="554388"/>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5:</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Picture 2" descr="http://soytetiengiang.gov.vn/SiteFolders/SYT/166/thang%207/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1262302"/>
            <a:ext cx="34766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angcongsan.vn/admin/Upload/News/2013/5/thuoc%20la_04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4116223"/>
            <a:ext cx="3476625" cy="239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9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14" descr="D:\D. Huong 1\Anh du an\3 TINH AP\Cuoc thi tai Tien Giang\DSC03349.JPG"/>
          <p:cNvPicPr>
            <a:picLocks noGrp="1" noChangeAspect="1" noChangeArrowheads="1"/>
          </p:cNvPicPr>
          <p:nvPr>
            <p:ph idx="1"/>
          </p:nvPr>
        </p:nvPicPr>
        <p:blipFill>
          <a:blip r:embed="rId2" cstate="print"/>
          <a:srcRect/>
          <a:stretch>
            <a:fillRect/>
          </a:stretch>
        </p:blipFill>
        <p:spPr bwMode="auto">
          <a:xfrm>
            <a:off x="0" y="0"/>
            <a:ext cx="4722471" cy="3541853"/>
          </a:xfrm>
          <a:prstGeom prst="rect">
            <a:avLst/>
          </a:prstGeom>
          <a:noFill/>
          <a:ln w="9525">
            <a:noFill/>
            <a:miter lim="800000"/>
            <a:headEnd/>
            <a:tailEnd/>
          </a:ln>
        </p:spPr>
      </p:pic>
      <p:pic>
        <p:nvPicPr>
          <p:cNvPr id="2051" name="Picture 12" descr="D:\D. Huong 1\Anh du an\3 TINH AP\Cuoc thi tai Tien Giang\DSC03240.JPG"/>
          <p:cNvPicPr>
            <a:picLocks noChangeAspect="1" noChangeArrowheads="1"/>
          </p:cNvPicPr>
          <p:nvPr/>
        </p:nvPicPr>
        <p:blipFill>
          <a:blip r:embed="rId3" cstate="print"/>
          <a:srcRect/>
          <a:stretch>
            <a:fillRect/>
          </a:stretch>
        </p:blipFill>
        <p:spPr bwMode="auto">
          <a:xfrm>
            <a:off x="4919241" y="3013229"/>
            <a:ext cx="3981691" cy="2989811"/>
          </a:xfrm>
          <a:prstGeom prst="rect">
            <a:avLst/>
          </a:prstGeom>
          <a:noFill/>
          <a:ln w="9525">
            <a:noFill/>
            <a:miter lim="800000"/>
            <a:headEnd/>
            <a:tailEnd/>
          </a:ln>
        </p:spPr>
      </p:pic>
      <p:sp>
        <p:nvSpPr>
          <p:cNvPr id="2052" name="Rectangle 4"/>
          <p:cNvSpPr>
            <a:spLocks noChangeArrowheads="1"/>
          </p:cNvSpPr>
          <p:nvPr/>
        </p:nvSpPr>
        <p:spPr bwMode="auto">
          <a:xfrm>
            <a:off x="162046" y="4282632"/>
            <a:ext cx="375019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228600" algn="l"/>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Tổ chức thi vẽ tranh về  đề tài về phòng chống tác hại thuốc lá, tìm</a:t>
            </a:r>
            <a:r>
              <a:rPr kumimoji="0" lang="nl-NL" sz="24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hiểu tác hại thuốc lá</a:t>
            </a:r>
            <a:endParaRPr kumimoji="0" lang="nl-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63895"/>
            <a:ext cx="9144000" cy="5794105"/>
          </a:xfrm>
        </p:spPr>
        <p:txBody>
          <a:bodyPr/>
          <a:lstStyle/>
          <a:p>
            <a:pPr algn="just">
              <a:buFont typeface="Wingdings" panose="05000000000000000000" pitchFamily="2" charset="2"/>
              <a:buChar char="v"/>
            </a:pPr>
            <a:r>
              <a:rPr lang="en-US" sz="1900" b="1">
                <a:latin typeface="Times New Roman" panose="02020603050405020304" pitchFamily="18" charset="0"/>
                <a:cs typeface="Times New Roman" panose="02020603050405020304" pitchFamily="18" charset="0"/>
              </a:rPr>
              <a:t>Mục đích:</a:t>
            </a:r>
          </a:p>
          <a:p>
            <a:pPr algn="just"/>
            <a:r>
              <a:rPr lang="en-US" sz="1900">
                <a:latin typeface="Times New Roman" panose="02020603050405020304" pitchFamily="18" charset="0"/>
                <a:cs typeface="Times New Roman" panose="02020603050405020304" pitchFamily="18" charset="0"/>
              </a:rPr>
              <a:t>Nhằm nâng cao chất lượng, hiệu quả các biện pháp can thiệp, đúc kết ra các bài học kinh nghiệm để nhân rộng mô hình trường học không khói thuốc. Việc giám sát cần được thực hiện trong suốt quá trình triển khai hoạt động.</a:t>
            </a:r>
          </a:p>
          <a:p>
            <a:pPr algn="just">
              <a:buFont typeface="Wingdings" panose="05000000000000000000" pitchFamily="2" charset="2"/>
              <a:buChar char="v"/>
            </a:pPr>
            <a:r>
              <a:rPr lang="en-US" sz="1900">
                <a:latin typeface="Times New Roman" panose="02020603050405020304" pitchFamily="18" charset="0"/>
                <a:cs typeface="Times New Roman" panose="02020603050405020304" pitchFamily="18" charset="0"/>
              </a:rPr>
              <a:t>Gợi ý tổ chức thực hiện:</a:t>
            </a:r>
          </a:p>
          <a:p>
            <a:pPr algn="just"/>
            <a:r>
              <a:rPr lang="en-US" sz="1900">
                <a:latin typeface="Times New Roman" panose="02020603050405020304" pitchFamily="18" charset="0"/>
                <a:cs typeface="Times New Roman" panose="02020603050405020304" pitchFamily="18" charset="0"/>
              </a:rPr>
              <a:t>Kế hoạch giám sát, đánh giá được xây dựng dựa trên kế hoạch hoạt động của trường, lớp. Nội dung cần tập trung vào các hoạt động như:</a:t>
            </a:r>
          </a:p>
          <a:p>
            <a:pPr algn="just"/>
            <a:r>
              <a:rPr lang="en-US" sz="1900">
                <a:latin typeface="Times New Roman" panose="02020603050405020304" pitchFamily="18" charset="0"/>
                <a:cs typeface="Times New Roman" panose="02020603050405020304" pitchFamily="18" charset="0"/>
              </a:rPr>
              <a:t>Có hệ thống biển báo cấm hút thuốc lá trong trường không?</a:t>
            </a:r>
          </a:p>
          <a:p>
            <a:pPr algn="just"/>
            <a:r>
              <a:rPr lang="en-US" sz="1900">
                <a:latin typeface="Times New Roman" panose="02020603050405020304" pitchFamily="18" charset="0"/>
                <a:cs typeface="Times New Roman" panose="02020603050405020304" pitchFamily="18" charset="0"/>
              </a:rPr>
              <a:t>Có niêm yết nội quy cấm hút thuốc tại phòng làm việc, hội trường, lớp học, hành lang…không?</a:t>
            </a:r>
          </a:p>
          <a:p>
            <a:pPr algn="just"/>
            <a:r>
              <a:rPr lang="en-US" sz="1900">
                <a:latin typeface="Times New Roman" panose="02020603050405020304" pitchFamily="18" charset="0"/>
                <a:cs typeface="Times New Roman" panose="02020603050405020304" pitchFamily="18" charset="0"/>
              </a:rPr>
              <a:t>Biển báo, quy định cấm hút thuốc có được gắn ở vị trí dễ quan sát không?</a:t>
            </a:r>
          </a:p>
          <a:p>
            <a:pPr algn="just"/>
            <a:r>
              <a:rPr lang="en-US" sz="1900">
                <a:latin typeface="Times New Roman" panose="02020603050405020304" pitchFamily="18" charset="0"/>
                <a:cs typeface="Times New Roman" panose="02020603050405020304" pitchFamily="18" charset="0"/>
              </a:rPr>
              <a:t>Có các vật dụng liên quan đến hút thuốc như diêm, bật lửa, gạt tàn, đầu mẩu thuốc trong trường không?</a:t>
            </a:r>
          </a:p>
          <a:p>
            <a:pPr algn="just"/>
            <a:r>
              <a:rPr lang="en-US" sz="1900">
                <a:latin typeface="Times New Roman" panose="02020603050405020304" pitchFamily="18" charset="0"/>
                <a:cs typeface="Times New Roman" panose="02020603050405020304" pitchFamily="18" charset="0"/>
              </a:rPr>
              <a:t>Có hiện tượng khách đến làm việc, cán bộ, giáo viên, học sinh còn hút thuốc không? Số lượng vi phạm? Mức độ xử lý?</a:t>
            </a:r>
          </a:p>
          <a:p>
            <a:pPr algn="just"/>
            <a:r>
              <a:rPr lang="en-US" sz="1900">
                <a:latin typeface="Times New Roman" panose="02020603050405020304" pitchFamily="18" charset="0"/>
                <a:cs typeface="Times New Roman" panose="02020603050405020304" pitchFamily="18" charset="0"/>
              </a:rPr>
              <a:t>Có triển khai các hoạt động truyền thông theo kế hoạch không, kết quả như thế nào?</a:t>
            </a:r>
          </a:p>
          <a:p>
            <a:pPr algn="just"/>
            <a:r>
              <a:rPr lang="en-US" sz="1900">
                <a:latin typeface="Times New Roman" panose="02020603050405020304" pitchFamily="18" charset="0"/>
                <a:cs typeface="Times New Roman" panose="02020603050405020304" pitchFamily="18" charset="0"/>
              </a:rPr>
              <a:t>Có các biên bản giám sát, báo cáo hoạt động không? Việc lưu giữ được thực hiện như thế nào?</a:t>
            </a:r>
          </a:p>
        </p:txBody>
      </p:sp>
      <p:sp>
        <p:nvSpPr>
          <p:cNvPr id="4" name="TextBox 3"/>
          <p:cNvSpPr txBox="1"/>
          <p:nvPr/>
        </p:nvSpPr>
        <p:spPr>
          <a:xfrm>
            <a:off x="1560571" y="570614"/>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6:</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788675" y="616782"/>
            <a:ext cx="5807167" cy="415498"/>
          </a:xfrm>
          <a:prstGeom prst="rect">
            <a:avLst/>
          </a:prstGeom>
          <a:noFill/>
        </p:spPr>
        <p:txBody>
          <a:bodyPr wrap="none" rtlCol="0">
            <a:spAutoFit/>
          </a:bodyPr>
          <a:lstStyle/>
          <a:p>
            <a:pPr algn="ctr"/>
            <a:r>
              <a:rPr lang="en-US" sz="2100" b="1" dirty="0">
                <a:solidFill>
                  <a:schemeClr val="accent1">
                    <a:lumMod val="50000"/>
                  </a:schemeClr>
                </a:solidFill>
              </a:rPr>
              <a:t>GIÁM SÁT, ĐÁNH GIÁ KẾT QUẢ THỰC HIỆN</a:t>
            </a:r>
            <a:endParaRPr lang="vi-VN" sz="2100" b="1" dirty="0">
              <a:solidFill>
                <a:schemeClr val="accent1">
                  <a:lumMod val="50000"/>
                </a:schemeClr>
              </a:solidFill>
            </a:endParaRPr>
          </a:p>
        </p:txBody>
      </p:sp>
    </p:spTree>
    <p:extLst>
      <p:ext uri="{BB962C8B-B14F-4D97-AF65-F5344CB8AC3E}">
        <p14:creationId xmlns:p14="http://schemas.microsoft.com/office/powerpoint/2010/main" val="414112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nh bi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07698" y="1915064"/>
            <a:ext cx="6897993" cy="4684143"/>
          </a:xfr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44792" y="1242203"/>
            <a:ext cx="4318490" cy="461665"/>
          </a:xfrm>
          <a:prstGeom prst="rect">
            <a:avLst/>
          </a:prstGeom>
          <a:noFill/>
        </p:spPr>
        <p:txBody>
          <a:bodyPr wrap="none" rtlCol="0">
            <a:spAutoFit/>
          </a:bodyPr>
          <a:lstStyle/>
          <a:p>
            <a:r>
              <a:rPr lang="en-US" sz="2400" b="1" dirty="0">
                <a:solidFill>
                  <a:schemeClr val="accent1">
                    <a:lumMod val="50000"/>
                  </a:schemeClr>
                </a:solidFill>
              </a:rPr>
              <a:t>XIN TRÂN TRỌNG CẢM ƠN!</a:t>
            </a:r>
            <a:endParaRPr lang="vi-VN" sz="2400" b="1" dirty="0">
              <a:solidFill>
                <a:schemeClr val="accent1">
                  <a:lumMod val="50000"/>
                </a:schemeClr>
              </a:solidFill>
            </a:endParaRPr>
          </a:p>
        </p:txBody>
      </p:sp>
    </p:spTree>
    <p:extLst>
      <p:ext uri="{BB962C8B-B14F-4D97-AF65-F5344CB8AC3E}">
        <p14:creationId xmlns:p14="http://schemas.microsoft.com/office/powerpoint/2010/main" val="391300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9223" y="508932"/>
            <a:ext cx="5893345" cy="492443"/>
          </a:xfrm>
          <a:prstGeom prst="rect">
            <a:avLst/>
          </a:prstGeom>
          <a:noFill/>
        </p:spPr>
        <p:txBody>
          <a:bodyPr wrap="none" rtlCol="0">
            <a:spAutoFit/>
          </a:bodyPr>
          <a:lstStyle/>
          <a:p>
            <a:r>
              <a:rPr lang="en-US" sz="2600" b="1" dirty="0">
                <a:solidFill>
                  <a:schemeClr val="accent1">
                    <a:lumMod val="50000"/>
                  </a:schemeClr>
                </a:solidFill>
              </a:rPr>
              <a:t>THỰC TRẠNG SỬ DỤNG THUỐC LÁ</a:t>
            </a:r>
            <a:endParaRPr lang="vi-VN" sz="2600" b="1" dirty="0">
              <a:solidFill>
                <a:schemeClr val="accent1">
                  <a:lumMod val="50000"/>
                </a:schemeClr>
              </a:solidFill>
            </a:endParaRPr>
          </a:p>
        </p:txBody>
      </p:sp>
      <p:sp>
        <p:nvSpPr>
          <p:cNvPr id="5" name="Rectangle 3"/>
          <p:cNvSpPr>
            <a:spLocks noGrp="1" noChangeArrowheads="1"/>
          </p:cNvSpPr>
          <p:nvPr>
            <p:ph idx="1"/>
          </p:nvPr>
        </p:nvSpPr>
        <p:spPr>
          <a:xfrm>
            <a:off x="103130" y="1590214"/>
            <a:ext cx="8855854" cy="5513446"/>
          </a:xfrm>
        </p:spPr>
        <p:txBody>
          <a:bodyPr/>
          <a:lstStyle/>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Nam </a:t>
            </a:r>
            <a:r>
              <a:rPr lang="en-US" sz="2200" dirty="0" err="1">
                <a:latin typeface="Times New Roman" panose="02020603050405020304" pitchFamily="18" charset="0"/>
                <a:cs typeface="Times New Roman" panose="02020603050405020304" pitchFamily="18" charset="0"/>
              </a:rPr>
              <a:t>nằm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b="1" dirty="0">
                <a:solidFill>
                  <a:srgbClr val="CC0000"/>
                </a:solidFill>
                <a:latin typeface="Times New Roman" panose="02020603050405020304" pitchFamily="18" charset="0"/>
                <a:cs typeface="Times New Roman" panose="02020603050405020304" pitchFamily="18" charset="0"/>
              </a:rPr>
              <a:t>15 </a:t>
            </a:r>
            <a:r>
              <a:rPr lang="en-US" sz="2200" b="1" dirty="0" err="1">
                <a:solidFill>
                  <a:srgbClr val="CC0000"/>
                </a:solidFill>
                <a:latin typeface="Times New Roman" panose="02020603050405020304" pitchFamily="18" charset="0"/>
                <a:cs typeface="Times New Roman" panose="02020603050405020304" pitchFamily="18" charset="0"/>
              </a:rPr>
              <a:t>nước</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có</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số</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người</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hút</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thuốc</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lá</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nhiều</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nhất</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trên</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thế</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giới</a:t>
            </a:r>
            <a:r>
              <a:rPr lang="en-US" sz="2200" b="1" dirty="0">
                <a:solidFill>
                  <a:srgbClr val="CC0000"/>
                </a:solidFill>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Tỷ</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err="1">
                <a:latin typeface="Times New Roman" panose="02020603050405020304" pitchFamily="18" charset="0"/>
                <a:cs typeface="Times New Roman" panose="02020603050405020304" pitchFamily="18" charset="0"/>
              </a:rPr>
              <a:t>là</a:t>
            </a:r>
            <a:r>
              <a:rPr lang="en-US" sz="2200">
                <a:latin typeface="Times New Roman" panose="02020603050405020304" pitchFamily="18" charset="0"/>
                <a:cs typeface="Times New Roman" panose="02020603050405020304" pitchFamily="18" charset="0"/>
              </a:rPr>
              <a:t> </a:t>
            </a:r>
            <a:r>
              <a:rPr lang="en-US" sz="2200" b="1" smtClean="0">
                <a:solidFill>
                  <a:srgbClr val="CC0000"/>
                </a:solidFill>
                <a:latin typeface="Times New Roman" panose="02020603050405020304" pitchFamily="18" charset="0"/>
                <a:cs typeface="Times New Roman" panose="02020603050405020304" pitchFamily="18" charset="0"/>
              </a:rPr>
              <a:t>42,3%</a:t>
            </a:r>
            <a:r>
              <a:rPr lang="en-US" sz="220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t>
            </a:r>
            <a:r>
              <a:rPr lang="en-US" sz="2200" dirty="0">
                <a:latin typeface="Times New Roman" panose="02020603050405020304" pitchFamily="18" charset="0"/>
                <a:cs typeface="Times New Roman" panose="02020603050405020304" pitchFamily="18" charset="0"/>
              </a:rPr>
              <a:t> </a:t>
            </a:r>
            <a:r>
              <a:rPr lang="en-US" sz="2200" err="1">
                <a:latin typeface="Times New Roman" panose="02020603050405020304" pitchFamily="18" charset="0"/>
                <a:cs typeface="Times New Roman" panose="02020603050405020304" pitchFamily="18" charset="0"/>
              </a:rPr>
              <a:t>giới</a:t>
            </a:r>
            <a:r>
              <a:rPr lang="en-US" sz="2200">
                <a:latin typeface="Times New Roman" panose="02020603050405020304" pitchFamily="18" charset="0"/>
                <a:cs typeface="Times New Roman" panose="02020603050405020304" pitchFamily="18" charset="0"/>
              </a:rPr>
              <a:t> </a:t>
            </a:r>
            <a:r>
              <a:rPr lang="en-US" sz="2200" b="1" smtClean="0">
                <a:solidFill>
                  <a:srgbClr val="FF0000"/>
                </a:solidFill>
                <a:latin typeface="Times New Roman" panose="02020603050405020304" pitchFamily="18" charset="0"/>
                <a:cs typeface="Times New Roman" panose="02020603050405020304" pitchFamily="18" charset="0"/>
              </a:rPr>
              <a:t>1,7%</a:t>
            </a:r>
            <a:r>
              <a:rPr lang="en-US" sz="2200" smtClean="0">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a:t>
            </a:r>
            <a:r>
              <a:rPr lang="en-US" sz="2200" smtClean="0">
                <a:latin typeface="Times New Roman" panose="02020603050405020304" pitchFamily="18" charset="0"/>
                <a:cs typeface="Times New Roman" panose="02020603050405020304" pitchFamily="18" charset="0"/>
              </a:rPr>
              <a:t>2020</a:t>
            </a:r>
            <a:r>
              <a:rPr lang="en-US" sz="2200" dirty="0">
                <a:latin typeface="Times New Roman" panose="02020603050405020304" pitchFamily="18" charset="0"/>
                <a:cs typeface="Times New Roman" panose="02020603050405020304" pitchFamily="18" charset="0"/>
              </a:rPr>
              <a:t>) </a:t>
            </a:r>
          </a:p>
          <a:p>
            <a:pPr algn="just" eaLnBrk="1" hangingPunct="1">
              <a:lnSpc>
                <a:spcPct val="90000"/>
              </a:lnSpc>
              <a:spcBef>
                <a:spcPct val="50000"/>
              </a:spcBef>
              <a:buFont typeface="Tahoma" panose="020B0604030504040204" pitchFamily="34" charset="0"/>
              <a:buChar char="-"/>
            </a:pPr>
            <a:r>
              <a:rPr lang="en-US" sz="2200" b="1" dirty="0">
                <a:solidFill>
                  <a:srgbClr val="CC0000"/>
                </a:solidFill>
                <a:latin typeface="Times New Roman" panose="02020603050405020304" pitchFamily="18" charset="0"/>
                <a:cs typeface="Times New Roman" panose="02020603050405020304" pitchFamily="18" charset="0"/>
              </a:rPr>
              <a:t>33 </a:t>
            </a:r>
            <a:r>
              <a:rPr lang="en-US" sz="2200" b="1" dirty="0" err="1">
                <a:solidFill>
                  <a:srgbClr val="CC0000"/>
                </a:solidFill>
                <a:latin typeface="Times New Roman" panose="02020603050405020304" pitchFamily="18" charset="0"/>
                <a:cs typeface="Times New Roman" panose="02020603050405020304" pitchFamily="18" charset="0"/>
              </a:rPr>
              <a:t>triệu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b="1" dirty="0">
                <a:solidFill>
                  <a:srgbClr val="CC0000"/>
                </a:solidFill>
                <a:latin typeface="Times New Roman" panose="02020603050405020304" pitchFamily="18" charset="0"/>
                <a:cs typeface="Times New Roman" panose="02020603050405020304" pitchFamily="18" charset="0"/>
              </a:rPr>
              <a:t>&gt; 5 </a:t>
            </a:r>
            <a:r>
              <a:rPr lang="en-US" sz="2200" b="1" dirty="0" err="1">
                <a:solidFill>
                  <a:srgbClr val="CC0000"/>
                </a:solidFill>
                <a:latin typeface="Times New Roman" panose="02020603050405020304" pitchFamily="18" charset="0"/>
                <a:cs typeface="Times New Roman" panose="02020603050405020304" pitchFamily="18" charset="0"/>
              </a:rPr>
              <a:t>triệu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tỷ</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lệ</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hút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thuốc</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trong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giới</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trẻ</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đang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gia</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tuổi</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bắt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đầu</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hút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thuốc</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đang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ngày</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càng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trẻ</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hóa</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Theo đ</a:t>
            </a:r>
            <a:r>
              <a:rPr lang="nl-NL" sz="2200" dirty="0">
                <a:latin typeface="Times New Roman" pitchFamily="18" charset="0"/>
                <a:cs typeface="Times New Roman" pitchFamily="18" charset="0"/>
              </a:rPr>
              <a:t>iều tra tình hình sử dụng thuốc lá trong học sinh từ 13-15 tuổi </a:t>
            </a:r>
            <a:r>
              <a:rPr lang="nl-NL" sz="2200">
                <a:latin typeface="Times New Roman" pitchFamily="18" charset="0"/>
                <a:cs typeface="Times New Roman" pitchFamily="18" charset="0"/>
              </a:rPr>
              <a:t>năm </a:t>
            </a:r>
            <a:r>
              <a:rPr lang="nl-NL" sz="2200" smtClean="0">
                <a:latin typeface="Times New Roman" pitchFamily="18" charset="0"/>
                <a:cs typeface="Times New Roman" pitchFamily="18" charset="0"/>
              </a:rPr>
              <a:t>2022: </a:t>
            </a:r>
            <a:endParaRPr lang="nl-NL" sz="2200" dirty="0">
              <a:latin typeface="Times New Roman" pitchFamily="18" charset="0"/>
              <a:cs typeface="Times New Roman" pitchFamily="18" charset="0"/>
            </a:endParaRPr>
          </a:p>
          <a:p>
            <a:pPr algn="just" eaLnBrk="1" hangingPunct="1">
              <a:lnSpc>
                <a:spcPct val="90000"/>
              </a:lnSpc>
              <a:spcBef>
                <a:spcPct val="50000"/>
              </a:spcBef>
              <a:buNone/>
            </a:pPr>
            <a:r>
              <a:rPr lang="nl-NL" sz="2200" i="1" smtClean="0">
                <a:solidFill>
                  <a:srgbClr val="FF0000"/>
                </a:solidFill>
                <a:latin typeface="Times New Roman" pitchFamily="18" charset="0"/>
                <a:cs typeface="Times New Roman" pitchFamily="18" charset="0"/>
              </a:rPr>
              <a:t>  </a:t>
            </a:r>
            <a:r>
              <a:rPr lang="nl-NL" sz="2200" i="1" smtClean="0">
                <a:latin typeface="Times New Roman" pitchFamily="18" charset="0"/>
                <a:cs typeface="Times New Roman" pitchFamily="18" charset="0"/>
              </a:rPr>
              <a:t>+ </a:t>
            </a:r>
            <a:r>
              <a:rPr lang="nl-NL" sz="2200" smtClean="0">
                <a:latin typeface="Times New Roman" pitchFamily="18" charset="0"/>
                <a:cs typeface="Times New Roman" pitchFamily="18" charset="0"/>
              </a:rPr>
              <a:t>Tỷ</a:t>
            </a:r>
            <a:r>
              <a:rPr lang="nl-NL" sz="2200" i="1" smtClean="0">
                <a:latin typeface="Times New Roman" pitchFamily="18" charset="0"/>
                <a:cs typeface="Times New Roman" pitchFamily="18" charset="0"/>
              </a:rPr>
              <a:t> </a:t>
            </a:r>
            <a:r>
              <a:rPr lang="nl-NL" sz="2200" smtClean="0">
                <a:solidFill>
                  <a:prstClr val="black"/>
                </a:solidFill>
                <a:latin typeface="Times New Roman" pitchFamily="18" charset="0"/>
                <a:cs typeface="Times New Roman" pitchFamily="18" charset="0"/>
              </a:rPr>
              <a:t>lệ học sinh bắt đầu </a:t>
            </a:r>
            <a:r>
              <a:rPr lang="nl-NL" sz="2200">
                <a:solidFill>
                  <a:prstClr val="black"/>
                </a:solidFill>
                <a:latin typeface="Times New Roman" pitchFamily="18" charset="0"/>
                <a:cs typeface="Times New Roman" pitchFamily="18" charset="0"/>
              </a:rPr>
              <a:t>hút thuốc </a:t>
            </a:r>
            <a:r>
              <a:rPr lang="nl-NL" sz="2200" smtClean="0">
                <a:solidFill>
                  <a:prstClr val="black"/>
                </a:solidFill>
                <a:latin typeface="Times New Roman" pitchFamily="18" charset="0"/>
                <a:cs typeface="Times New Roman" pitchFamily="18" charset="0"/>
              </a:rPr>
              <a:t>từ </a:t>
            </a:r>
            <a:r>
              <a:rPr lang="nl-NL" sz="2200">
                <a:solidFill>
                  <a:prstClr val="black"/>
                </a:solidFill>
                <a:latin typeface="Times New Roman" pitchFamily="18" charset="0"/>
                <a:cs typeface="Times New Roman" pitchFamily="18" charset="0"/>
              </a:rPr>
              <a:t>≤ </a:t>
            </a:r>
            <a:r>
              <a:rPr lang="nl-NL" sz="2200" smtClean="0">
                <a:solidFill>
                  <a:prstClr val="black"/>
                </a:solidFill>
                <a:latin typeface="Times New Roman" pitchFamily="18" charset="0"/>
                <a:cs typeface="Times New Roman" pitchFamily="18" charset="0"/>
              </a:rPr>
              <a:t>13 tuổi còn cao (80%)</a:t>
            </a:r>
            <a:endParaRPr lang="nl-NL" sz="2200" i="1" u="sng" smtClean="0">
              <a:solidFill>
                <a:srgbClr val="FF0000"/>
              </a:solidFill>
              <a:latin typeface="Times New Roman" pitchFamily="18" charset="0"/>
              <a:cs typeface="Times New Roman" pitchFamily="18" charset="0"/>
            </a:endParaRPr>
          </a:p>
          <a:p>
            <a:pPr algn="just" eaLnBrk="1" hangingPunct="1">
              <a:lnSpc>
                <a:spcPct val="90000"/>
              </a:lnSpc>
              <a:spcBef>
                <a:spcPct val="50000"/>
              </a:spcBef>
              <a:buNone/>
            </a:pPr>
            <a:r>
              <a:rPr lang="nl-NL" sz="2200" smtClean="0">
                <a:latin typeface="Times New Roman" panose="02020603050405020304" pitchFamily="18" charset="0"/>
                <a:cs typeface="Times New Roman" panose="02020603050405020304" pitchFamily="18" charset="0"/>
              </a:rPr>
              <a:t>  + </a:t>
            </a:r>
            <a:r>
              <a:rPr lang="en-US" sz="2200" u="sng">
                <a:latin typeface="Times New Roman" pitchFamily="18" charset="0"/>
                <a:cs typeface="Times New Roman" pitchFamily="18" charset="0"/>
              </a:rPr>
              <a:t>T</a:t>
            </a:r>
            <a:r>
              <a:rPr lang="nl-NL" sz="2200">
                <a:latin typeface="Times New Roman" pitchFamily="18" charset="0"/>
                <a:cs typeface="Times New Roman" pitchFamily="18" charset="0"/>
              </a:rPr>
              <a:t>ỷ lệ hút thuốc lá điện tử trong</a:t>
            </a:r>
            <a:r>
              <a:rPr lang="nl-NL" sz="2200">
                <a:solidFill>
                  <a:srgbClr val="FF0000"/>
                </a:solidFill>
                <a:latin typeface="Times New Roman" pitchFamily="18" charset="0"/>
                <a:cs typeface="Times New Roman" pitchFamily="18" charset="0"/>
              </a:rPr>
              <a:t> học sinh nam là </a:t>
            </a:r>
            <a:r>
              <a:rPr lang="nl-NL" sz="2200" b="1">
                <a:solidFill>
                  <a:srgbClr val="FF0000"/>
                </a:solidFill>
                <a:latin typeface="Times New Roman" pitchFamily="18" charset="0"/>
                <a:cs typeface="Times New Roman" pitchFamily="18" charset="0"/>
              </a:rPr>
              <a:t>4,3%</a:t>
            </a:r>
            <a:r>
              <a:rPr lang="nl-NL" sz="2200">
                <a:solidFill>
                  <a:srgbClr val="FF0000"/>
                </a:solidFill>
                <a:latin typeface="Times New Roman" pitchFamily="18" charset="0"/>
                <a:cs typeface="Times New Roman" pitchFamily="18" charset="0"/>
              </a:rPr>
              <a:t> và học sinh nữ là </a:t>
            </a:r>
            <a:r>
              <a:rPr lang="nl-NL" sz="2200" b="1">
                <a:solidFill>
                  <a:srgbClr val="FF0000"/>
                </a:solidFill>
                <a:latin typeface="Times New Roman" pitchFamily="18" charset="0"/>
                <a:cs typeface="Times New Roman" pitchFamily="18" charset="0"/>
              </a:rPr>
              <a:t>2,8%</a:t>
            </a:r>
            <a:r>
              <a:rPr lang="nl-NL" sz="2200">
                <a:solidFill>
                  <a:srgbClr val="FF0000"/>
                </a:solidFill>
                <a:latin typeface="Times New Roman" pitchFamily="18" charset="0"/>
                <a:cs typeface="Times New Roman" pitchFamily="18" charset="0"/>
              </a:rPr>
              <a:t>  </a:t>
            </a:r>
            <a:endParaRPr lang="en-US" sz="2200" i="1" u="sng">
              <a:solidFill>
                <a:srgbClr val="FF0000"/>
              </a:solidFill>
              <a:latin typeface="Times New Roman" pitchFamily="18" charset="0"/>
              <a:cs typeface="Times New Roman" pitchFamily="18" charset="0"/>
            </a:endParaRPr>
          </a:p>
          <a:p>
            <a:pPr algn="just" eaLnBrk="1" hangingPunct="1">
              <a:lnSpc>
                <a:spcPct val="90000"/>
              </a:lnSpc>
              <a:spcBef>
                <a:spcPct val="50000"/>
              </a:spcBef>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45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29395" y="1245048"/>
            <a:ext cx="8902461" cy="5500806"/>
          </a:xfrm>
        </p:spPr>
        <p:txBody>
          <a:bodyPr/>
          <a:lstStyle/>
          <a:p>
            <a:pPr algn="just"/>
            <a:r>
              <a:rPr lang="en-US" sz="2100" dirty="0">
                <a:latin typeface="Times New Roman" panose="02020603050405020304" pitchFamily="18" charset="0"/>
                <a:cs typeface="Times New Roman" panose="02020603050405020304" pitchFamily="18" charset="0"/>
              </a:rPr>
              <a:t>Theo WHO: </a:t>
            </a:r>
            <a:r>
              <a:rPr lang="en-US" sz="2100" dirty="0" err="1">
                <a:latin typeface="Times New Roman" panose="02020603050405020304" pitchFamily="18" charset="0"/>
                <a:cs typeface="Times New Roman" panose="02020603050405020304" pitchFamily="18" charset="0"/>
              </a:rPr>
              <a:t>mỗi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trên</a:t>
            </a:r>
            <a:r>
              <a:rPr lang="en-US" sz="2100" dirty="0">
                <a:latin typeface="Times New Roman" panose="02020603050405020304" pitchFamily="18" charset="0"/>
                <a:cs typeface="Times New Roman" panose="02020603050405020304" pitchFamily="18" charset="0"/>
              </a:rPr>
              <a:t> TG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80.000 -100.000 </a:t>
            </a:r>
            <a:r>
              <a:rPr lang="en-US" sz="2100" dirty="0" err="1">
                <a:latin typeface="Times New Roman" panose="02020603050405020304" pitchFamily="18" charset="0"/>
                <a:cs typeface="Times New Roman" panose="02020603050405020304" pitchFamily="18" charset="0"/>
              </a:rPr>
              <a:t>thanh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a:t>
            </a:r>
          </a:p>
          <a:p>
            <a:pPr algn="just"/>
            <a:r>
              <a:rPr lang="en-US" sz="2100" dirty="0">
                <a:latin typeface="Times New Roman" panose="02020603050405020304" pitchFamily="18" charset="0"/>
                <a:cs typeface="Times New Roman" panose="02020603050405020304" pitchFamily="18" charset="0"/>
              </a:rPr>
              <a:t>Thanh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dễ</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nicotine </a:t>
            </a:r>
            <a:r>
              <a:rPr lang="en-US" sz="2100" dirty="0" err="1">
                <a:latin typeface="Times New Roman" panose="02020603050405020304" pitchFamily="18" charset="0"/>
                <a:cs typeface="Times New Roman" panose="02020603050405020304" pitchFamily="18" charset="0"/>
              </a:rPr>
              <a:t>chỉ</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sau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tuổi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trưởng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a:t>
            </a:r>
          </a:p>
          <a:p>
            <a:pPr algn="just"/>
            <a:r>
              <a:rPr lang="en-US" sz="2100" dirty="0">
                <a:latin typeface="Times New Roman" panose="02020603050405020304" pitchFamily="18" charset="0"/>
                <a:cs typeface="Times New Roman" panose="02020603050405020304" pitchFamily="18" charset="0"/>
              </a:rPr>
              <a:t>Khi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bệnh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từ</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thấp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nicotine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mình</a:t>
            </a:r>
            <a:endParaRPr lang="en-US" sz="2100" dirty="0">
              <a:latin typeface="Times New Roman" panose="02020603050405020304" pitchFamily="18" charset="0"/>
              <a:cs typeface="Times New Roman" panose="02020603050405020304" pitchFamily="18" charset="0"/>
            </a:endParaRPr>
          </a:p>
          <a:p>
            <a:pPr algn="just"/>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sớm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bệnh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sớm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hậu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nặng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trẻ</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nhiễm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ma </a:t>
            </a:r>
            <a:r>
              <a:rPr lang="en-US" sz="2100" dirty="0" err="1">
                <a:latin typeface="Times New Roman" panose="02020603050405020304" pitchFamily="18" charset="0"/>
                <a:cs typeface="Times New Roman" panose="02020603050405020304" pitchFamily="18" charset="0"/>
              </a:rPr>
              <a:t>túy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rượu</a:t>
            </a:r>
            <a:r>
              <a:rPr lang="en-US" sz="2100" dirty="0">
                <a:latin typeface="Times New Roman" panose="02020603050405020304" pitchFamily="18" charset="0"/>
                <a:cs typeface="Times New Roman" panose="02020603050405020304" pitchFamily="18" charset="0"/>
              </a:rPr>
              <a:t>…</a:t>
            </a:r>
          </a:p>
          <a:p>
            <a:pPr algn="just"/>
            <a:r>
              <a:rPr lang="en-US" sz="2100" i="1" dirty="0" err="1">
                <a:latin typeface="Times New Roman" panose="02020603050405020304" pitchFamily="18" charset="0"/>
                <a:cs typeface="Times New Roman" panose="02020603050405020304" pitchFamily="18" charset="0"/>
              </a:rPr>
              <a:t>Việt</a:t>
            </a:r>
            <a:r>
              <a:rPr lang="en-US" sz="2100" i="1" dirty="0">
                <a:latin typeface="Times New Roman" panose="02020603050405020304" pitchFamily="18" charset="0"/>
                <a:cs typeface="Times New Roman" panose="02020603050405020304" pitchFamily="18" charset="0"/>
              </a:rPr>
              <a:t> Nam </a:t>
            </a:r>
            <a:r>
              <a:rPr lang="en-US" sz="2100" i="1" dirty="0" err="1">
                <a:latin typeface="Times New Roman" panose="02020603050405020304" pitchFamily="18" charset="0"/>
                <a:cs typeface="Times New Roman" panose="02020603050405020304" pitchFamily="18" charset="0"/>
              </a:rPr>
              <a:t>là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nước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có</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dân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số</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trẻ</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Vì</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vậy</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việc</a:t>
            </a:r>
            <a:r>
              <a:rPr lang="en-US" sz="2100" i="1" dirty="0">
                <a:latin typeface="Times New Roman" panose="02020603050405020304" pitchFamily="18" charset="0"/>
                <a:cs typeface="Times New Roman" panose="02020603050405020304" pitchFamily="18" charset="0"/>
              </a:rPr>
              <a:t> PCTHTL </a:t>
            </a:r>
            <a:r>
              <a:rPr lang="en-US" sz="2100" i="1" dirty="0" err="1">
                <a:latin typeface="Times New Roman" panose="02020603050405020304" pitchFamily="18" charset="0"/>
                <a:cs typeface="Times New Roman" panose="02020603050405020304" pitchFamily="18" charset="0"/>
              </a:rPr>
              <a:t>trong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trường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học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giúp</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em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học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sinh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không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hút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thuốc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góp</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phần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quan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trọng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bảo</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sức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khỏe</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của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thế</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tương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lai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của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đất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nước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giảm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tỷ</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lệ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hút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thuốc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trong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cộng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đồng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giảm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gánh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nặng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bệnh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tật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kinh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tế</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cho</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mỗi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nhân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đình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toàn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xã</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hội</a:t>
            </a:r>
            <a:r>
              <a:rPr lang="en-US" sz="2100" i="1" dirty="0">
                <a:latin typeface="Times New Roman" panose="02020603050405020304" pitchFamily="18" charset="0"/>
                <a:cs typeface="Times New Roman" panose="02020603050405020304" pitchFamily="18" charset="0"/>
              </a:rPr>
              <a:t>.</a:t>
            </a:r>
          </a:p>
          <a:p>
            <a:pPr algn="just"/>
            <a:endParaRPr lang="vi-VN" sz="2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65210" y="500332"/>
            <a:ext cx="5893345" cy="492443"/>
          </a:xfrm>
          <a:prstGeom prst="rect">
            <a:avLst/>
          </a:prstGeom>
          <a:noFill/>
        </p:spPr>
        <p:txBody>
          <a:bodyPr wrap="none" rtlCol="0">
            <a:spAutoFit/>
          </a:bodyPr>
          <a:lstStyle/>
          <a:p>
            <a:r>
              <a:rPr lang="en-US" sz="2600" b="1" dirty="0">
                <a:solidFill>
                  <a:schemeClr val="accent1">
                    <a:lumMod val="50000"/>
                  </a:schemeClr>
                </a:solidFill>
              </a:rPr>
              <a:t>THỰC TRẠNG SỬ DỤNG THUỐC LÁ</a:t>
            </a:r>
            <a:endParaRPr lang="vi-VN" sz="2600" b="1" dirty="0">
              <a:solidFill>
                <a:schemeClr val="accent1">
                  <a:lumMod val="50000"/>
                </a:schemeClr>
              </a:solidFill>
            </a:endParaRPr>
          </a:p>
        </p:txBody>
      </p:sp>
    </p:spTree>
    <p:extLst>
      <p:ext uri="{BB962C8B-B14F-4D97-AF65-F5344CB8AC3E}">
        <p14:creationId xmlns:p14="http://schemas.microsoft.com/office/powerpoint/2010/main" val="109036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24280"/>
            <a:ext cx="9066362" cy="5664709"/>
          </a:xfrm>
        </p:spPr>
        <p:txBody>
          <a:bodyPr/>
          <a:lstStyle/>
          <a:p>
            <a:pPr algn="just">
              <a:buFont typeface="Wingdings" pitchFamily="2" charset="2"/>
              <a:buChar char="v"/>
            </a:pPr>
            <a:r>
              <a:rPr lang="en-US" sz="1900" b="1" dirty="0" err="1">
                <a:latin typeface="Times New Roman" panose="02020603050405020304" pitchFamily="18" charset="0"/>
                <a:cs typeface="Times New Roman" panose="02020603050405020304" pitchFamily="18" charset="0"/>
              </a:rPr>
              <a:t>Thực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hiện</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trường</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học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không</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khói</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thuốc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có</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những</a:t>
            </a:r>
            <a:r>
              <a:rPr lang="en-US" sz="1900" b="1" dirty="0">
                <a:latin typeface="Times New Roman" panose="02020603050405020304" pitchFamily="18" charset="0"/>
                <a:cs typeface="Times New Roman" panose="02020603050405020304" pitchFamily="18" charset="0"/>
              </a:rPr>
              <a:t> ý </a:t>
            </a:r>
            <a:r>
              <a:rPr lang="en-US" sz="1900" b="1" dirty="0" err="1">
                <a:latin typeface="Times New Roman" panose="02020603050405020304" pitchFamily="18" charset="0"/>
                <a:cs typeface="Times New Roman" panose="02020603050405020304" pitchFamily="18" charset="0"/>
              </a:rPr>
              <a:t>nghĩa</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sau</a:t>
            </a:r>
            <a:r>
              <a:rPr lang="en-US" sz="1900" b="1" dirty="0">
                <a:latin typeface="Times New Roman" panose="02020603050405020304" pitchFamily="18" charset="0"/>
                <a:cs typeface="Times New Roman" panose="02020603050405020304" pitchFamily="18" charset="0"/>
              </a:rPr>
              <a:t>:</a:t>
            </a:r>
          </a:p>
          <a:p>
            <a:pPr algn="just">
              <a:buNone/>
            </a:pPr>
            <a:r>
              <a:rPr lang="en-US" sz="19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a:t>
            </a: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Ngăn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thử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a:t>
            </a: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them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endParaRPr lang="en-US" sz="2000" dirty="0">
              <a:latin typeface="Times New Roman" panose="02020603050405020304" pitchFamily="18" charset="0"/>
              <a:cs typeface="Times New Roman" panose="02020603050405020304" pitchFamily="18" charset="0"/>
            </a:endParaRP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a:t>
            </a: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lửa</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algn="just"/>
            <a:endParaRPr lang="en-US" sz="2000" dirty="0"/>
          </a:p>
          <a:p>
            <a:pPr algn="just"/>
            <a:endParaRPr lang="vi-VN" sz="2000" dirty="0"/>
          </a:p>
        </p:txBody>
      </p:sp>
      <p:sp>
        <p:nvSpPr>
          <p:cNvPr id="4" name="TextBox 3"/>
          <p:cNvSpPr txBox="1"/>
          <p:nvPr/>
        </p:nvSpPr>
        <p:spPr>
          <a:xfrm>
            <a:off x="1451134" y="137192"/>
            <a:ext cx="6965176" cy="830997"/>
          </a:xfrm>
          <a:prstGeom prst="rect">
            <a:avLst/>
          </a:prstGeom>
          <a:noFill/>
        </p:spPr>
        <p:txBody>
          <a:bodyPr wrap="none" rtlCol="0">
            <a:spAutoFit/>
          </a:bodyPr>
          <a:lstStyle/>
          <a:p>
            <a:r>
              <a:rPr lang="en-US" sz="2400" b="1" dirty="0">
                <a:solidFill>
                  <a:schemeClr val="accent1">
                    <a:lumMod val="50000"/>
                  </a:schemeClr>
                </a:solidFill>
              </a:rPr>
              <a:t>Ý NGHĨA CỦA VIỆC XÂY DỰNG TRƯỜNG HỌC</a:t>
            </a:r>
          </a:p>
          <a:p>
            <a:pPr algn="ctr"/>
            <a:r>
              <a:rPr lang="en-US" sz="2400" b="1" dirty="0">
                <a:solidFill>
                  <a:schemeClr val="accent1">
                    <a:lumMod val="50000"/>
                  </a:schemeClr>
                </a:solidFill>
              </a:rPr>
              <a:t> KHÔNG KHÓI THUỐC LÁ</a:t>
            </a:r>
            <a:endParaRPr lang="vi-VN" sz="2400" b="1" dirty="0">
              <a:solidFill>
                <a:schemeClr val="accent1">
                  <a:lumMod val="50000"/>
                </a:schemeClr>
              </a:solidFill>
            </a:endParaRPr>
          </a:p>
        </p:txBody>
      </p:sp>
      <p:pic>
        <p:nvPicPr>
          <p:cNvPr id="1028" name="Picture 4" descr="http://baochinhphu.vn/Uploaded/buithuhuong/2015_08_04/thuoc%20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34" y="4914359"/>
            <a:ext cx="2610000" cy="1943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vietnamplus.vn/t660/Uploaded/oqivokbb/2014_11_04/TTXVN_thuoc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280" y="4920404"/>
            <a:ext cx="2984740" cy="19375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g.vietnamplus.vn/t660/Uploaded/oqivokbb/2014_12_29/TTXVN__tt_thuoc_l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4398" y="4914359"/>
            <a:ext cx="2412629" cy="180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83443" y="426563"/>
            <a:ext cx="8229600" cy="1143000"/>
          </a:xfrm>
        </p:spPr>
        <p:txBody>
          <a:bodyPr/>
          <a:lstStyle/>
          <a:p>
            <a:pPr algn="ctr" eaLnBrk="1" hangingPunct="1"/>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228600" y="1843726"/>
            <a:ext cx="8458200" cy="4876800"/>
          </a:xfrm>
        </p:spPr>
        <p:txBody>
          <a:bodyPr/>
          <a:lstStyle/>
          <a:p>
            <a:pPr algn="just" eaLnBrk="1" hangingPunct="1">
              <a:buFont typeface="Arial" charset="0"/>
              <a:buChar char="•"/>
            </a:pPr>
            <a:r>
              <a:rPr lang="nl-NL" sz="3000" dirty="0">
                <a:latin typeface="Times New Roman" pitchFamily="18" charset="0"/>
                <a:cs typeface="Times New Roman" pitchFamily="18" charset="0"/>
              </a:rPr>
              <a:t>Mục tiêu trong </a:t>
            </a:r>
            <a:r>
              <a:rPr lang="nl-NL" sz="3000">
                <a:latin typeface="Times New Roman" pitchFamily="18" charset="0"/>
                <a:cs typeface="Times New Roman" pitchFamily="18" charset="0"/>
              </a:rPr>
              <a:t>Chiến </a:t>
            </a:r>
            <a:r>
              <a:rPr lang="nl-NL" sz="3000" smtClean="0">
                <a:latin typeface="Times New Roman" pitchFamily="18" charset="0"/>
                <a:cs typeface="Times New Roman" pitchFamily="18" charset="0"/>
              </a:rPr>
              <a:t>lược quốc gia </a:t>
            </a:r>
            <a:r>
              <a:rPr lang="nl-NL" sz="3000">
                <a:solidFill>
                  <a:prstClr val="black"/>
                </a:solidFill>
                <a:latin typeface="Times New Roman" pitchFamily="18" charset="0"/>
                <a:cs typeface="Times New Roman" pitchFamily="18" charset="0"/>
              </a:rPr>
              <a:t>giai đoạn 2023-2025 </a:t>
            </a:r>
            <a:r>
              <a:rPr lang="nl-NL" sz="3000" smtClean="0">
                <a:latin typeface="Times New Roman" pitchFamily="18" charset="0"/>
                <a:cs typeface="Times New Roman" pitchFamily="18" charset="0"/>
              </a:rPr>
              <a:t>: </a:t>
            </a:r>
            <a:r>
              <a:rPr lang="nl-NL" sz="3000" dirty="0">
                <a:latin typeface="Times New Roman" pitchFamily="18" charset="0"/>
                <a:cs typeface="Times New Roman" pitchFamily="18" charset="0"/>
              </a:rPr>
              <a:t>Giảm </a:t>
            </a:r>
            <a:r>
              <a:rPr lang="nl-NL" sz="3000">
                <a:latin typeface="Times New Roman" pitchFamily="18" charset="0"/>
                <a:cs typeface="Times New Roman" pitchFamily="18" charset="0"/>
              </a:rPr>
              <a:t>tỷ </a:t>
            </a:r>
            <a:r>
              <a:rPr lang="nl-NL" sz="3000" smtClean="0">
                <a:latin typeface="Times New Roman" pitchFamily="18" charset="0"/>
                <a:cs typeface="Times New Roman" pitchFamily="18" charset="0"/>
              </a:rPr>
              <a:t>lệ sử dụng thuốc lá </a:t>
            </a:r>
            <a:r>
              <a:rPr lang="nl-NL" sz="3000">
                <a:latin typeface="Times New Roman" pitchFamily="18" charset="0"/>
                <a:cs typeface="Times New Roman" pitchFamily="18" charset="0"/>
              </a:rPr>
              <a:t>trong </a:t>
            </a:r>
            <a:r>
              <a:rPr lang="nl-NL" sz="3000" smtClean="0">
                <a:latin typeface="Times New Roman" pitchFamily="18" charset="0"/>
                <a:cs typeface="Times New Roman" pitchFamily="18" charset="0"/>
              </a:rPr>
              <a:t>nhóm nam</a:t>
            </a:r>
            <a:r>
              <a:rPr lang="nl-NL" sz="3000" smtClean="0">
                <a:latin typeface="Times New Roman" pitchFamily="18" charset="0"/>
                <a:cs typeface="Times New Roman" pitchFamily="18" charset="0"/>
              </a:rPr>
              <a:t> </a:t>
            </a:r>
            <a:r>
              <a:rPr lang="nl-NL" sz="3000" dirty="0">
                <a:latin typeface="Times New Roman" pitchFamily="18" charset="0"/>
                <a:cs typeface="Times New Roman" pitchFamily="18" charset="0"/>
              </a:rPr>
              <a:t>độ </a:t>
            </a:r>
            <a:r>
              <a:rPr lang="nl-NL" sz="3000">
                <a:latin typeface="Times New Roman" pitchFamily="18" charset="0"/>
                <a:cs typeface="Times New Roman" pitchFamily="18" charset="0"/>
              </a:rPr>
              <a:t>tuổi </a:t>
            </a:r>
            <a:r>
              <a:rPr lang="nl-NL" sz="3000" smtClean="0">
                <a:latin typeface="Times New Roman" pitchFamily="18" charset="0"/>
                <a:cs typeface="Times New Roman" pitchFamily="18" charset="0"/>
              </a:rPr>
              <a:t>≥ 15 xuống dưới 39%; nhóm nữ </a:t>
            </a:r>
            <a:r>
              <a:rPr lang="nl-NL" sz="3000">
                <a:solidFill>
                  <a:prstClr val="black"/>
                </a:solidFill>
                <a:latin typeface="Times New Roman" pitchFamily="18" charset="0"/>
                <a:cs typeface="Times New Roman" pitchFamily="18" charset="0"/>
              </a:rPr>
              <a:t>≥ </a:t>
            </a:r>
            <a:r>
              <a:rPr lang="nl-NL" sz="3000" smtClean="0">
                <a:solidFill>
                  <a:prstClr val="black"/>
                </a:solidFill>
                <a:latin typeface="Times New Roman" pitchFamily="18" charset="0"/>
                <a:cs typeface="Times New Roman" pitchFamily="18" charset="0"/>
              </a:rPr>
              <a:t>15</a:t>
            </a:r>
            <a:r>
              <a:rPr lang="nl-NL" sz="3000" smtClean="0">
                <a:latin typeface="Times New Roman" pitchFamily="18" charset="0"/>
                <a:cs typeface="Times New Roman" pitchFamily="18" charset="0"/>
              </a:rPr>
              <a:t> </a:t>
            </a:r>
            <a:r>
              <a:rPr lang="nl-NL" sz="3000">
                <a:latin typeface="Times New Roman" pitchFamily="18" charset="0"/>
                <a:cs typeface="Times New Roman" pitchFamily="18" charset="0"/>
              </a:rPr>
              <a:t>xuống </a:t>
            </a:r>
            <a:r>
              <a:rPr lang="nl-NL" sz="3000" smtClean="0">
                <a:latin typeface="Times New Roman" pitchFamily="18" charset="0"/>
                <a:cs typeface="Times New Roman" pitchFamily="18" charset="0"/>
              </a:rPr>
              <a:t>dưới 1,4</a:t>
            </a:r>
            <a:r>
              <a:rPr lang="nl-NL" sz="3000" smtClean="0">
                <a:latin typeface="Times New Roman" pitchFamily="18" charset="0"/>
                <a:cs typeface="Times New Roman" pitchFamily="18" charset="0"/>
              </a:rPr>
              <a:t>%  trong giai đoạn 2023-2025.</a:t>
            </a:r>
            <a:endParaRPr lang="nl-NL" sz="3000" dirty="0">
              <a:latin typeface="Times New Roman" pitchFamily="18" charset="0"/>
              <a:cs typeface="Times New Roman" pitchFamily="18" charset="0"/>
            </a:endParaRPr>
          </a:p>
          <a:p>
            <a:pPr algn="just" eaLnBrk="1" hangingPunct="1">
              <a:buFont typeface="Arial" charset="0"/>
              <a:buChar char="•"/>
            </a:pPr>
            <a:r>
              <a:rPr lang="nl-NL" sz="3000" dirty="0">
                <a:latin typeface="Times New Roman" pitchFamily="18" charset="0"/>
                <a:cs typeface="Times New Roman" pitchFamily="18" charset="0"/>
              </a:rPr>
              <a:t>Luật PCTH thuốc lá</a:t>
            </a:r>
            <a:r>
              <a:rPr lang="nl-NL" sz="3000">
                <a:latin typeface="Times New Roman" pitchFamily="18" charset="0"/>
                <a:cs typeface="Times New Roman" pitchFamily="18" charset="0"/>
              </a:rPr>
              <a:t>: </a:t>
            </a:r>
            <a:r>
              <a:rPr lang="nl-NL" sz="3000">
                <a:latin typeface="Times New Roman" pitchFamily="18" charset="0"/>
                <a:cs typeface="Times New Roman" pitchFamily="18" charset="0"/>
              </a:rPr>
              <a:t>Q</a:t>
            </a:r>
            <a:r>
              <a:rPr lang="nl-NL" sz="3000" smtClean="0">
                <a:latin typeface="Times New Roman" pitchFamily="18" charset="0"/>
                <a:cs typeface="Times New Roman" pitchFamily="18" charset="0"/>
              </a:rPr>
              <a:t>uy </a:t>
            </a:r>
            <a:r>
              <a:rPr lang="nl-NL" sz="3000" dirty="0">
                <a:latin typeface="Times New Roman" pitchFamily="18" charset="0"/>
                <a:cs typeface="Times New Roman" pitchFamily="18" charset="0"/>
              </a:rPr>
              <a:t>định nhiều biện pháp nhằm ngăn ngừa trẻ em, thanh thiếu niên không bắt đầu hút thuốc. (cấm quảng cáo, khuyến mại; cấm bao gói nhỏ; cấm sản phẩm thiết kế giống bao/gói thuốc lá; cấm sử dụng hình ảnh thuốc lá trên các xuất bản phẩm dành cho trẻ em;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7" dur="500"/>
                                        <p:tgtEl>
                                          <p:spTgt spid="102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2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417137"/>
            <a:ext cx="8686800" cy="1143000"/>
          </a:xfrm>
        </p:spPr>
        <p:txBody>
          <a:bodyPr/>
          <a:lstStyle/>
          <a:p>
            <a:pPr algn="ctr" eaLnBrk="1" hangingPunct="1"/>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br>
              <a:rPr lang="en-US" sz="3600" b="1" dirty="0">
                <a:solidFill>
                  <a:srgbClr val="002060"/>
                </a:solidFill>
                <a:latin typeface="Times New Roman" pitchFamily="18" charset="0"/>
                <a:cs typeface="Times New Roman" pitchFamily="18" charset="0"/>
              </a:rPr>
            </a:b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228600" y="1709394"/>
            <a:ext cx="8458200" cy="4953000"/>
          </a:xfrm>
        </p:spPr>
        <p:txBody>
          <a:bodyPr rtlCol="0">
            <a:normAutofit fontScale="77500" lnSpcReduction="20000"/>
          </a:bodyPr>
          <a:lstStyle/>
          <a:p>
            <a:pPr marL="0" indent="0" algn="just" eaLnBrk="1" fontAlgn="auto" hangingPunct="1">
              <a:lnSpc>
                <a:spcPct val="120000"/>
              </a:lnSpc>
              <a:spcAft>
                <a:spcPts val="0"/>
              </a:spcAft>
              <a:buClr>
                <a:schemeClr val="accent3"/>
              </a:buClr>
              <a:buFont typeface="Wingdings 2"/>
              <a:buNone/>
              <a:defRPr/>
            </a:pPr>
            <a:r>
              <a:rPr lang="nl-NL" sz="3000" b="1" dirty="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12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T</a:t>
            </a:r>
            <a:r>
              <a:rPr lang="vi-VN" sz="3000" dirty="0">
                <a:cs typeface="Times New Roman" pitchFamily="18" charset="0"/>
              </a:rPr>
              <a:t>ổ chức tuyên truyền, phổ biến về tác hại của thuốc lá, các quy định của Luật </a:t>
            </a:r>
            <a:r>
              <a:rPr lang="pt-BR" sz="3000" dirty="0">
                <a:latin typeface="Times New Roman" pitchFamily="18" charset="0"/>
                <a:cs typeface="Times New Roman" pitchFamily="18" charset="0"/>
              </a:rPr>
              <a:t>phòng, chống tác hại của</a:t>
            </a:r>
            <a:r>
              <a:rPr lang="vi-VN" sz="3000" dirty="0">
                <a:cs typeface="Times New Roman" pitchFamily="18" charset="0"/>
              </a:rPr>
              <a:t> thuốc lá cho toàn thể cán bộ, công chức, viên chức và người lao 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vi-VN" sz="3000" dirty="0">
                <a:cs typeface="Times New Roman" pitchFamily="18" charset="0"/>
              </a:rPr>
              <a:t> tại cơ quan, đơn 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endParaRPr lang="en-US" sz="3000" dirty="0">
              <a:latin typeface="Times New Roman" pitchFamily="18" charset="0"/>
              <a:cs typeface="Times New Roman" pitchFamily="18" charset="0"/>
            </a:endParaRPr>
          </a:p>
          <a:p>
            <a:pPr marL="274320" indent="-274320" algn="just" eaLnBrk="1" fontAlgn="auto" hangingPunct="1">
              <a:lnSpc>
                <a:spcPct val="120000"/>
              </a:lnSpc>
              <a:spcAft>
                <a:spcPts val="0"/>
              </a:spcAft>
              <a:buClr>
                <a:schemeClr val="accent3"/>
              </a:buClr>
              <a:buFont typeface="Arial" pitchFamily="34" charset="0"/>
              <a:buChar char="•"/>
              <a:defRPr/>
            </a:pPr>
            <a:r>
              <a:rPr lang="pt-BR" sz="3000" dirty="0">
                <a:solidFill>
                  <a:srgbClr val="FF0000"/>
                </a:solidFill>
                <a:latin typeface="Times New Roman" pitchFamily="18" charset="0"/>
                <a:cs typeface="Times New Roman" pitchFamily="18" charset="0"/>
              </a:rPr>
              <a:t>Thực hiện nghiêm quy định cấm hút thuốc lá hoàn toàn trong nhà tại các đại học, học viện, trường đại học, cao đẳng, cơ quan quản lý giáo dục</a:t>
            </a:r>
            <a:r>
              <a:rPr lang="pt-BR"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274320" indent="-274320" algn="just" eaLnBrk="1" fontAlgn="auto" hangingPunct="1">
              <a:lnSpc>
                <a:spcPct val="12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Cấm hút thuốc lá hoàn toàn trong nhà và trong phạm vi khuôn viên các cơ sở giáo dục mầm non, phổ thông, các trường trung cấp chuyên nghiệp, trung tâm tin học, ngoại ngữ, trung tâm giáo dục thường xuyên, học tập cộng đồng</a:t>
            </a:r>
            <a:endParaRPr lang="nl-NL" sz="3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27" dur="500"/>
                                        <p:tgtEl>
                                          <p:spTgt spid="102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32" dur="500"/>
                                        <p:tgtEl>
                                          <p:spTgt spid="102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37" dur="500"/>
                                        <p:tgtEl>
                                          <p:spTgt spid="102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4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18940" y="556967"/>
            <a:ext cx="8534400" cy="914400"/>
          </a:xfrm>
        </p:spPr>
        <p:txBody>
          <a:bodyPr rtlCol="0">
            <a:normAutofit fontScale="90000"/>
          </a:bodyPr>
          <a:lstStyle/>
          <a:p>
            <a:pPr algn="ctr" eaLnBrk="1" hangingPunct="1">
              <a:defRPr/>
            </a:pPr>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br>
              <a:rPr lang="en-US" sz="3600" b="1" dirty="0">
                <a:solidFill>
                  <a:srgbClr val="002060"/>
                </a:solidFill>
                <a:latin typeface="Times New Roman" pitchFamily="18" charset="0"/>
                <a:cs typeface="Times New Roman" pitchFamily="18" charset="0"/>
              </a:rPr>
            </a:b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318940" y="1471367"/>
            <a:ext cx="8458200" cy="5513110"/>
          </a:xfrm>
        </p:spPr>
        <p:txBody>
          <a:bodyPr rtlCol="0">
            <a:normAutofit fontScale="92500" lnSpcReduction="20000"/>
          </a:bodyPr>
          <a:lstStyle/>
          <a:p>
            <a:pPr marL="0" indent="0" algn="just" eaLnBrk="1" fontAlgn="auto" hangingPunct="1">
              <a:lnSpc>
                <a:spcPct val="110000"/>
              </a:lnSpc>
              <a:spcAft>
                <a:spcPts val="0"/>
              </a:spcAft>
              <a:buClr>
                <a:schemeClr val="accent3"/>
              </a:buClr>
              <a:buFont typeface="Wingdings 2"/>
              <a:buNone/>
              <a:defRPr/>
            </a:pPr>
            <a:r>
              <a:rPr lang="nl-NL" sz="3000" b="1" dirty="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110000"/>
              </a:lnSpc>
              <a:spcAft>
                <a:spcPts val="0"/>
              </a:spcAft>
              <a:buClr>
                <a:schemeClr val="accent3"/>
              </a:buClr>
              <a:buFont typeface="Arial" pitchFamily="34" charset="0"/>
              <a:buChar char="•"/>
              <a:defRPr/>
            </a:pPr>
            <a:r>
              <a:rPr lang="pt-BR" sz="2800" dirty="0">
                <a:latin typeface="Times New Roman" pitchFamily="18" charset="0"/>
                <a:cs typeface="Times New Roman" pitchFamily="18" charset="0"/>
              </a:rPr>
              <a:t>Đ</a:t>
            </a:r>
            <a:r>
              <a:rPr lang="vi-VN" sz="2800" dirty="0">
                <a:cs typeface="Times New Roman" pitchFamily="18" charset="0"/>
              </a:rPr>
              <a:t>ưa nội dung </a:t>
            </a:r>
            <a:r>
              <a:rPr lang="pt-BR" sz="2800" dirty="0">
                <a:latin typeface="Times New Roman" pitchFamily="18" charset="0"/>
                <a:cs typeface="Times New Roman" pitchFamily="18" charset="0"/>
              </a:rPr>
              <a:t>phòng, chống tác hại của</a:t>
            </a:r>
            <a:r>
              <a:rPr lang="vi-VN" sz="2800" dirty="0">
                <a:cs typeface="Times New Roman" pitchFamily="18" charset="0"/>
              </a:rPr>
              <a:t> thuốc lá vào kế hoạch hoạt động hằng năm, đưa quy định cấm hút thuốc lá tại nơi làm việc vào quy chế nội</a:t>
            </a:r>
            <a:r>
              <a:rPr lang="pt-BR" sz="2800" dirty="0">
                <a:latin typeface="Times New Roman" pitchFamily="18" charset="0"/>
                <a:cs typeface="Times New Roman" pitchFamily="18" charset="0"/>
              </a:rPr>
              <a:t> bộ, </a:t>
            </a:r>
            <a:r>
              <a:rPr lang="vi-VN" sz="2800" dirty="0">
                <a:cs typeface="Times New Roman" pitchFamily="18" charset="0"/>
              </a:rPr>
              <a:t>tiêu chuẩn xét danh hiệu thi đua, khen thưởng của cán bộ, công chức, viên chức và người lao động</a:t>
            </a:r>
            <a:r>
              <a:rPr lang="pt-BR" sz="2800" dirty="0">
                <a:latin typeface="Times New Roman" pitchFamily="18" charset="0"/>
                <a:cs typeface="Times New Roman" pitchFamily="18" charset="0"/>
              </a:rPr>
              <a:t> của cơ quan, đơn vị, trường học</a:t>
            </a:r>
          </a:p>
          <a:p>
            <a:pPr marL="274320" indent="-274320" algn="just" eaLnBrk="1" fontAlgn="auto" hangingPunct="1">
              <a:lnSpc>
                <a:spcPct val="110000"/>
              </a:lnSpc>
              <a:spcAft>
                <a:spcPts val="0"/>
              </a:spcAft>
              <a:buClr>
                <a:schemeClr val="accent3"/>
              </a:buClr>
              <a:buFont typeface="Arial" pitchFamily="34" charset="0"/>
              <a:buChar char="•"/>
              <a:defRPr/>
            </a:pPr>
            <a:r>
              <a:rPr lang="en-US" sz="2800" dirty="0">
                <a:latin typeface="Times New Roman" pitchFamily="18" charset="0"/>
                <a:cs typeface="Times New Roman" pitchFamily="18" charset="0"/>
              </a:rPr>
              <a:t>N</a:t>
            </a:r>
            <a:r>
              <a:rPr lang="vi-VN" sz="2800" dirty="0">
                <a:cs typeface="Times New Roman" pitchFamily="18" charset="0"/>
              </a:rPr>
              <a:t>ghiêm cấm việc mua, bán</a:t>
            </a:r>
            <a:r>
              <a:rPr lang="pt-BR" sz="2800" dirty="0">
                <a:latin typeface="Times New Roman" pitchFamily="18" charset="0"/>
                <a:cs typeface="Times New Roman" pitchFamily="18" charset="0"/>
              </a:rPr>
              <a:t>, quảng cáo, tiếp thị</a:t>
            </a:r>
            <a:r>
              <a:rPr lang="vi-VN" sz="2800" dirty="0">
                <a:cs typeface="Times New Roman" pitchFamily="18" charset="0"/>
              </a:rPr>
              <a:t> các sản phẩm</a:t>
            </a:r>
            <a:r>
              <a:rPr lang="pt-BR" sz="2800" dirty="0">
                <a:latin typeface="Times New Roman" pitchFamily="18" charset="0"/>
                <a:cs typeface="Times New Roman" pitchFamily="18" charset="0"/>
              </a:rPr>
              <a:t>, hình ảnh liên quan đến</a:t>
            </a:r>
            <a:r>
              <a:rPr lang="vi-VN" sz="2800" dirty="0">
                <a:cs typeface="Times New Roman" pitchFamily="18" charset="0"/>
              </a:rPr>
              <a:t> thuốc lá tại </a:t>
            </a:r>
            <a:r>
              <a:rPr lang="pt-BR" sz="2800" dirty="0">
                <a:latin typeface="Times New Roman" pitchFamily="18" charset="0"/>
                <a:cs typeface="Times New Roman" pitchFamily="18" charset="0"/>
              </a:rPr>
              <a:t>các </a:t>
            </a:r>
            <a:r>
              <a:rPr lang="vi-VN" sz="2800" dirty="0">
                <a:cs typeface="Times New Roman" pitchFamily="18" charset="0"/>
              </a:rPr>
              <a:t>cơ quan, đơn vị</a:t>
            </a:r>
            <a:r>
              <a:rPr lang="pt-BR" sz="2800" dirty="0">
                <a:latin typeface="Times New Roman" pitchFamily="18" charset="0"/>
                <a:cs typeface="Times New Roman" pitchFamily="18" charset="0"/>
              </a:rPr>
              <a:t>, trường học, trong các hoạt động giáo dục trong và ngoài nhà trường</a:t>
            </a:r>
          </a:p>
          <a:p>
            <a:pPr marL="274320" indent="-274320" algn="just" eaLnBrk="1" fontAlgn="auto" hangingPunct="1">
              <a:lnSpc>
                <a:spcPct val="110000"/>
              </a:lnSpc>
              <a:spcAft>
                <a:spcPts val="0"/>
              </a:spcAft>
              <a:buClr>
                <a:schemeClr val="accent3"/>
              </a:buClr>
              <a:buFont typeface="Arial" pitchFamily="34" charset="0"/>
              <a:buChar char="•"/>
              <a:defRPr/>
            </a:pPr>
            <a:r>
              <a:rPr lang="vi-VN" sz="2800" dirty="0">
                <a:cs typeface="Times New Roman" pitchFamily="18" charset="0"/>
              </a:rPr>
              <a:t>Phối hợp với chính quyền địa phương thực hiện nghiêm quy định cấm bán thuốc lá phía ngoài cổng cơ quan, đơn vị và trường học</a:t>
            </a:r>
            <a:endParaRPr lang="nl-NL"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2"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255478" y="2037761"/>
            <a:ext cx="8478456" cy="4682836"/>
          </a:xfrm>
        </p:spPr>
        <p:txBody>
          <a:bodyPr/>
          <a:lstStyle/>
          <a:p>
            <a:pPr algn="ctr" eaLnBrk="1" hangingPunct="1">
              <a:lnSpc>
                <a:spcPct val="140000"/>
              </a:lnSpc>
              <a:buFont typeface="Wingdings 2" panose="05020102010507070707" pitchFamily="18" charset="2"/>
              <a:buNone/>
            </a:pPr>
            <a:r>
              <a:rPr lang="en-US" sz="2800" b="1" dirty="0">
                <a:solidFill>
                  <a:srgbClr val="CC0000"/>
                </a:solidFill>
                <a:latin typeface="Times New Roman" panose="02020603050405020304" pitchFamily="18" charset="0"/>
                <a:cs typeface="Times New Roman" panose="02020603050405020304" pitchFamily="18" charset="0"/>
              </a:rPr>
              <a:t>PHẦN II:</a:t>
            </a:r>
          </a:p>
          <a:p>
            <a:pPr algn="ctr" eaLnBrk="1" hangingPunct="1">
              <a:lnSpc>
                <a:spcPct val="140000"/>
              </a:lnSpc>
              <a:buFont typeface="Wingdings 2" panose="05020102010507070707" pitchFamily="18" charset="2"/>
              <a:buNone/>
            </a:pPr>
            <a:r>
              <a:rPr lang="en-US" sz="2800" b="1" dirty="0">
                <a:solidFill>
                  <a:srgbClr val="CC0000"/>
                </a:solidFill>
                <a:latin typeface="Times New Roman" panose="02020603050405020304" pitchFamily="18" charset="0"/>
                <a:cs typeface="Times New Roman" panose="02020603050405020304" pitchFamily="18" charset="0"/>
              </a:rPr>
              <a:t> HƯỚNG DẪN XÂY DỰNG MÔI TRƯỜNG KHÔNG KHÓI THUỐC LÁ TẠI CÁC TRƯỜNG HỌC</a:t>
            </a:r>
            <a:endParaRPr lang="en-US" dirty="0"/>
          </a:p>
        </p:txBody>
      </p:sp>
    </p:spTree>
    <p:extLst>
      <p:ext uri="{BB962C8B-B14F-4D97-AF65-F5344CB8AC3E}">
        <p14:creationId xmlns:p14="http://schemas.microsoft.com/office/powerpoint/2010/main" val="3201806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912</TotalTime>
  <Words>3335</Words>
  <Application>Microsoft Office PowerPoint</Application>
  <PresentationFormat>On-screen Show (4:3)</PresentationFormat>
  <Paragraphs>192</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Constantia</vt:lpstr>
      <vt:lpstr>Tahoma</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2. Các quy định về PCTH thuốc lá trong trường học</vt:lpstr>
      <vt:lpstr>2. Các quy định về PCTH thuốc lá trong  trường học</vt:lpstr>
      <vt:lpstr>2. Các quy định về PCTH thuốc lá trong  trường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TRONGIMPROVE</dc:creator>
  <cp:lastModifiedBy>Admin</cp:lastModifiedBy>
  <cp:revision>92</cp:revision>
  <dcterms:created xsi:type="dcterms:W3CDTF">2015-09-10T01:21:57Z</dcterms:created>
  <dcterms:modified xsi:type="dcterms:W3CDTF">2024-09-06T01:53:13Z</dcterms:modified>
</cp:coreProperties>
</file>